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07_7B1D8B25.xml" ContentType="application/vnd.ms-powerpoint.comments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6" r:id="rId3"/>
    <p:sldId id="258" r:id="rId4"/>
    <p:sldId id="260" r:id="rId5"/>
    <p:sldId id="267" r:id="rId6"/>
    <p:sldId id="268" r:id="rId7"/>
    <p:sldId id="272" r:id="rId8"/>
    <p:sldId id="273" r:id="rId9"/>
    <p:sldId id="269" r:id="rId10"/>
    <p:sldId id="270" r:id="rId11"/>
    <p:sldId id="271" r:id="rId12"/>
    <p:sldId id="261" r:id="rId13"/>
    <p:sldId id="262" r:id="rId14"/>
    <p:sldId id="263" r:id="rId15"/>
    <p:sldId id="264" r:id="rId16"/>
    <p:sldId id="259" r:id="rId17"/>
    <p:sldId id="274" r:id="rId18"/>
    <p:sldId id="26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BB7219-0A41-73DB-332F-B9319D187423}" name="Dilek Ogur" initials="DO" userId="b22b84e4d6312aa0" providerId="Windows Live"/>
  <p188:author id="{4C45707A-7735-CFF7-C0E0-F3DEF733066A}" name="Henrike Pflüger" initials="HP" userId="45af4a3325d5d36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FD05D-300A-4223-B225-A192A93FE62A}" v="138" dt="2025-03-26T13:19:51.425"/>
    <p1510:client id="{1D26376C-4907-4172-A9B6-630892E4C4F3}" v="110" dt="2025-03-26T11:59:25.570"/>
    <p1510:client id="{1E9ECF55-5FCB-423E-9474-C2B2DB838A67}" v="167" dt="2025-03-26T23:03:45.301"/>
    <p1510:client id="{A31C843A-EA52-4317-86EB-8CD1361B7EE9}" v="375" dt="2025-03-27T00:20:00.020"/>
    <p1510:client id="{AD1AB98F-11B5-4345-8CC3-AAFFD63F6A4F}" v="3" dt="2025-03-26T12:02:15.668"/>
    <p1510:client id="{D46D2705-7782-4B56-890C-DCEF15857FB9}" v="8" dt="2025-03-26T11:41:52.947"/>
    <p1510:client id="{F1544765-5851-344F-A2E3-0222531944D4}" v="24" dt="2025-03-27T08:58:11.2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91"/>
  </p:normalViewPr>
  <p:slideViewPr>
    <p:cSldViewPr snapToGrid="0">
      <p:cViewPr varScale="1">
        <p:scale>
          <a:sx n="89" d="100"/>
          <a:sy n="89" d="100"/>
        </p:scale>
        <p:origin x="133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07_7B1D8B2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65AF0F6-B6A0-4E1E-BE64-7D36F656A700}" authorId="{B0BB7219-0A41-73DB-332F-B9319D187423}" created="2025-03-18T12:09:10.006">
    <pc:sldMkLst xmlns:pc="http://schemas.microsoft.com/office/powerpoint/2013/main/command">
      <pc:docMk/>
      <pc:sldMk cId="2065533733" sldId="263"/>
    </pc:sldMkLst>
    <p188:txBody>
      <a:bodyPr/>
      <a:lstStyle/>
      <a:p>
        <a:r>
          <a:rPr lang="de-DE"/>
          <a:t>Kamera und Display ausgliehen aber wir benötigen sie doch nicht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5-03-23T10:46:11.079" authorId="{B0BB7219-0A41-73DB-332F-B9319D187423}"/>
          </p223:rxn>
        </p223:reactions>
      </p:ext>
    </p188:extLst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B6EC8-4C53-FA45-A386-71B8E4387100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ACED9-9DAF-0644-9652-7C963F9ADCF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89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ACED9-9DAF-0644-9652-7C963F9ADCF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09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A9212-9316-717E-5BCF-2BE61D28B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A3D436D-2CF4-E81B-04D4-06B6E8A581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24F5921-8163-1ADC-774A-04D938174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FB6FC3-EF5C-B72A-FB39-E6E1218C18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ACED9-9DAF-0644-9652-7C963F9ADCF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221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872FC-DE01-F831-AD53-03B64605D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14B06C2-E90D-1C9A-2B2B-11B17849B8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ABA2728-A1B3-CC2F-1B19-DC75A2C9F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E4C4699-7B12-746B-083E-25258706A8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ACED9-9DAF-0644-9652-7C963F9ADCF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280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ACED9-9DAF-0644-9652-7C963F9ADCF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542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ACED9-9DAF-0644-9652-7C963F9ADCF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4659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DFAB8-FC63-5981-0C79-969FB9E8D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F98A8BB-594D-9CA8-ED20-DD4085FFB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F7E75E-CD4D-23D9-69BA-A3C88D05B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561D3C-22E8-740F-3586-FE35E722F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49ED27-FF82-7C1C-379A-8F331E469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057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E9583A-7034-8164-346F-1BB81325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53909B5-731E-7C5D-5F08-402E06663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CDD5C-9B57-3424-858F-512F5F4A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E48AC2-54A7-A41D-E7ED-E086F17A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2225C7-F7BE-185E-7F7B-E1E7F468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43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541348-2E29-B8A4-8B83-1340B14E63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B74092A-9CC7-9573-AC9A-D1061A375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48CC2C-E11D-C7E0-2B82-29092319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10D4B5-3FC1-721D-B8FE-C232E4C35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B43544-F71F-5C35-603A-6F1DE70CB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01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195851-B128-A867-43F5-6C5C3DD47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3F47C3-BC2D-08FD-29F0-B008F51DF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50916C-71A0-8329-C85B-595B9605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34BBD9-0EE0-F4C1-ECC9-71E503EB0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DF73DF-D504-85F2-8687-E41D234E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34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A425B-5810-062E-38D8-CB4711AE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2136FF-8B27-BD65-BA61-84F9CECF7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0C007A-A048-3B9B-54F1-79E66FA16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A486BE-E9BF-9C92-8E20-2AFEE190A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4DDBE2-1BE4-3FB4-FBB2-6A8900EF2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738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D0C9C3-1CDA-1570-46F6-C12E35773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B3ACB9-CAAF-5328-0C60-1A9E6198A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4AA12E-146D-C4FC-0F80-CEA2C222A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2D43A5-21C7-13F9-56FE-7FDE125D8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A601AA5-D37B-31CB-E92B-D76C297D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1B816A-1CCF-15D5-0C21-E6BCECC4E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053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DAA00-FE9D-3386-EC0C-B68AE1050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E068BF-18A7-717A-8F0D-87E16129A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F5D3B9-5B9C-DC7C-2951-0D70F42ED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19BF37-A4C5-E759-CF94-7B240B3BDA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25688F-7ADF-36CC-6130-1A4821342D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1C05D13-CB8B-36B9-F461-1FDF468EB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3ED78ED-FB69-2A04-0A4F-BE32E294A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9C5C3A1-02F5-764D-89DE-E6392F4BD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650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FB5D97-5D01-912F-2D5D-200E3AEE5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CD7F5B8-78BF-A072-185F-3FC6FAE7D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462552-EF73-4615-1C5F-6C751AC29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69EC98-A1EC-2E0A-E57E-3A3C3533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896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D5FCC9-F456-77BF-63A0-87E184E10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691A401-6B5E-4284-27E0-6311D6D2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69BA7A-0BFF-A029-6298-B303D8395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57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19A2C-5ECA-93BB-24C7-3B6320F49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3B75C4-26B9-6583-7CDA-0C5A1AF97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46488E-B1BA-6326-2A79-DD4B54FFD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902BFF-EBCC-1C0C-1E82-A3B0A2104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718081-0A4D-F416-337C-108CFB523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94EC0A-0C82-AD64-C0F4-65DABF572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11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75DD72-04E8-5F23-E40A-F3CEB4FFF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538183-2D76-4971-AE14-689B3512F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84FB912-6C9B-9F57-E191-EFED4E2EC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AD96E1-B0AA-7481-5E30-835121C2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D8CC27E-7DB2-9310-3E9C-4E997904F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33E028-2625-312E-0E57-EEB443376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348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CEEAB28-24C0-2EE2-6AC9-57609DF4E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F4819E-6398-5E34-996E-49B4C64F0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839051-0D64-EB6F-592E-2AC21817E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57D946-5860-D84B-82A0-D79CEF2050FF}" type="datetimeFigureOut">
              <a:rPr lang="de-DE" smtClean="0"/>
              <a:t>25.03.25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E4CECF-94F9-315A-ED26-5F5452688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702D4F-A82D-50AC-701C-C30D60595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BD2C91-7C2D-3A4F-BF75-21D8E5DBF7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5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jpeg"/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microsoft.com/office/2018/10/relationships/comments" Target="../comments/modernComment_107_7B1D8B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11" Type="http://schemas.openxmlformats.org/officeDocument/2006/relationships/image" Target="../media/image29.png"/><Relationship Id="rId5" Type="http://schemas.openxmlformats.org/officeDocument/2006/relationships/image" Target="../media/image23.jpeg"/><Relationship Id="rId10" Type="http://schemas.openxmlformats.org/officeDocument/2006/relationships/image" Target="../media/image28.svg"/><Relationship Id="rId4" Type="http://schemas.openxmlformats.org/officeDocument/2006/relationships/image" Target="../media/image22.jpeg"/><Relationship Id="rId9" Type="http://schemas.openxmlformats.org/officeDocument/2006/relationships/image" Target="../media/image27.png"/><Relationship Id="rId1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jpe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6238791-F5FC-FF28-9846-0CED2D6A5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1061681"/>
            <a:ext cx="4816293" cy="936710"/>
          </a:xfrm>
        </p:spPr>
        <p:txBody>
          <a:bodyPr anchor="t">
            <a:normAutofit fontScale="90000"/>
          </a:bodyPr>
          <a:lstStyle/>
          <a:p>
            <a:pPr algn="l"/>
            <a:r>
              <a:rPr lang="de-DE" sz="3100">
                <a:solidFill>
                  <a:schemeClr val="tx2"/>
                </a:solidFill>
                <a:ea typeface="+mj-lt"/>
                <a:cs typeface="+mj-lt"/>
              </a:rPr>
              <a:t>Für Skateboarder,</a:t>
            </a:r>
            <a:endParaRPr lang="de-DE">
              <a:solidFill>
                <a:schemeClr val="tx2"/>
              </a:solidFill>
            </a:endParaRPr>
          </a:p>
          <a:p>
            <a:pPr algn="l"/>
            <a:r>
              <a:rPr lang="de-DE" sz="3100">
                <a:solidFill>
                  <a:schemeClr val="tx2"/>
                </a:solidFill>
                <a:ea typeface="+mj-lt"/>
                <a:cs typeface="+mj-lt"/>
              </a:rPr>
              <a:t>Profis, Coaches &amp; Trainer</a:t>
            </a:r>
            <a:endParaRPr lang="de-DE">
              <a:solidFill>
                <a:schemeClr val="tx2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D90F779-27E5-464A-9ECC-AA4A466CE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5303108"/>
            <a:ext cx="5237011" cy="114774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de-DE" sz="1800">
                <a:solidFill>
                  <a:schemeClr val="tx2"/>
                </a:solidFill>
              </a:rPr>
              <a:t>Big Data Analytics – </a:t>
            </a:r>
            <a:r>
              <a:rPr lang="de-DE" sz="1800" err="1">
                <a:solidFill>
                  <a:schemeClr val="tx2"/>
                </a:solidFill>
              </a:rPr>
              <a:t>WiSe</a:t>
            </a:r>
            <a:r>
              <a:rPr lang="de-DE" sz="1800">
                <a:solidFill>
                  <a:schemeClr val="tx2"/>
                </a:solidFill>
              </a:rPr>
              <a:t> 2024/25 - HTW Berlin</a:t>
            </a:r>
          </a:p>
          <a:p>
            <a:pPr algn="l"/>
            <a:r>
              <a:rPr lang="de-DE" sz="1800">
                <a:solidFill>
                  <a:schemeClr val="tx2"/>
                </a:solidFill>
                <a:ea typeface="+mn-lt"/>
                <a:cs typeface="+mn-lt"/>
              </a:rPr>
              <a:t>Henrike Krista Pflüger: s0590917</a:t>
            </a:r>
          </a:p>
          <a:p>
            <a:pPr algn="l"/>
            <a:r>
              <a:rPr lang="de-DE" sz="1800">
                <a:solidFill>
                  <a:schemeClr val="tx2"/>
                </a:solidFill>
                <a:ea typeface="+mn-lt"/>
                <a:cs typeface="+mn-lt"/>
              </a:rPr>
              <a:t>Dilek </a:t>
            </a:r>
            <a:r>
              <a:rPr lang="de-DE" sz="1800" err="1">
                <a:solidFill>
                  <a:schemeClr val="tx2"/>
                </a:solidFill>
                <a:ea typeface="+mn-lt"/>
                <a:cs typeface="+mn-lt"/>
              </a:rPr>
              <a:t>Ogur</a:t>
            </a:r>
            <a:r>
              <a:rPr lang="de-DE" sz="1800">
                <a:solidFill>
                  <a:schemeClr val="tx2"/>
                </a:solidFill>
                <a:ea typeface="+mn-lt"/>
                <a:cs typeface="+mn-lt"/>
              </a:rPr>
              <a:t>: s0578816 </a:t>
            </a:r>
          </a:p>
          <a:p>
            <a:pPr algn="l"/>
            <a:r>
              <a:rPr lang="de-DE" sz="1800">
                <a:solidFill>
                  <a:schemeClr val="tx2"/>
                </a:solidFill>
                <a:ea typeface="+mn-lt"/>
                <a:cs typeface="+mn-lt"/>
              </a:rPr>
              <a:t>Susann </a:t>
            </a:r>
            <a:r>
              <a:rPr lang="de-DE" sz="1800" err="1">
                <a:solidFill>
                  <a:schemeClr val="tx2"/>
                </a:solidFill>
                <a:ea typeface="+mn-lt"/>
                <a:cs typeface="+mn-lt"/>
              </a:rPr>
              <a:t>Gesch</a:t>
            </a:r>
            <a:r>
              <a:rPr lang="de-DE" sz="1800">
                <a:solidFill>
                  <a:schemeClr val="tx2"/>
                </a:solidFill>
                <a:ea typeface="+mn-lt"/>
                <a:cs typeface="+mn-lt"/>
              </a:rPr>
              <a:t>: s0578525</a:t>
            </a:r>
            <a:endParaRPr lang="de-DE" sz="180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feld 3">
            <a:extLst>
              <a:ext uri="{FF2B5EF4-FFF2-40B4-BE49-F238E27FC236}">
                <a16:creationId xmlns:a16="http://schemas.microsoft.com/office/drawing/2014/main" id="{DCF66649-6ADB-3B7B-D3A6-3B4583914EB3}"/>
              </a:ext>
            </a:extLst>
          </p:cNvPr>
          <p:cNvSpPr txBox="1"/>
          <p:nvPr/>
        </p:nvSpPr>
        <p:spPr>
          <a:xfrm>
            <a:off x="6591330" y="2355744"/>
            <a:ext cx="486566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4000" dirty="0">
                <a:solidFill>
                  <a:schemeClr val="tx2"/>
                </a:solidFill>
                <a:latin typeface="Aptos Display"/>
              </a:rPr>
              <a:t>Projektabschluss</a:t>
            </a:r>
            <a:r>
              <a:rPr lang="de-DE" sz="4000" dirty="0">
                <a:solidFill>
                  <a:schemeClr val="tx2"/>
                </a:solidFill>
              </a:rPr>
              <a:t>:</a:t>
            </a:r>
          </a:p>
          <a:p>
            <a:r>
              <a:rPr lang="de-DE" sz="4000" b="1" dirty="0" err="1">
                <a:solidFill>
                  <a:schemeClr val="tx2"/>
                </a:solidFill>
              </a:rPr>
              <a:t>TrickTrack</a:t>
            </a:r>
            <a:endParaRPr lang="de-DE" sz="4000" b="1" dirty="0">
              <a:solidFill>
                <a:schemeClr val="tx2"/>
              </a:solidFill>
            </a:endParaRPr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A3D734F3-E081-22B3-18F7-936EECF2C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84515A6-BDEB-BBCA-1E64-DF3D8BDF5812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1</a:t>
            </a:r>
          </a:p>
        </p:txBody>
      </p:sp>
      <p:pic>
        <p:nvPicPr>
          <p:cNvPr id="6" name="Grafik 5" descr="Ein Bild, das Clipart, Kunst, Design enthält.&#10;&#10;KI-generierte Inhalte können fehlerhaft sein.">
            <a:extLst>
              <a:ext uri="{FF2B5EF4-FFF2-40B4-BE49-F238E27FC236}">
                <a16:creationId xmlns:a16="http://schemas.microsoft.com/office/drawing/2014/main" id="{7325DE60-4ADE-1423-80C3-77BBEAB0C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936" y="1715821"/>
            <a:ext cx="2388053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48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3ABBF-EFDE-7B4D-3CAA-EF3DB7637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E1B23-1C18-4DBD-2F11-155FD6B99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19" y="237058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/>
              <a:t>Ziele &amp; </a:t>
            </a:r>
            <a:r>
              <a:rPr lang="de-DE" sz="3600" dirty="0"/>
              <a:t>Ausblick</a:t>
            </a:r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1725AB56-7AB3-FC60-0E36-9A09F6E63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2A33ACA-D883-7986-A039-FE90A3101E42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9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2111CF2-A6D3-2C74-D74E-599EA92424AA}"/>
              </a:ext>
            </a:extLst>
          </p:cNvPr>
          <p:cNvSpPr txBox="1"/>
          <p:nvPr/>
        </p:nvSpPr>
        <p:spPr>
          <a:xfrm>
            <a:off x="1240823" y="2196752"/>
            <a:ext cx="5025081" cy="29874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400" b="1" err="1">
                <a:solidFill>
                  <a:schemeClr val="accent1"/>
                </a:solidFill>
              </a:rPr>
              <a:t>Projektscope</a:t>
            </a:r>
            <a:endParaRPr lang="de-DE" sz="2400" err="1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1600"/>
              <a:t>Erkennung von Skateboard-Tricks mit IMU-Sensoren (Beschleunigung &amp; Gyroskop)</a:t>
            </a:r>
            <a:endParaRPr lang="en-US" sz="160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1600"/>
              <a:t>Unterscheidung verschiedener Tricks (z. B. Ollie, </a:t>
            </a:r>
            <a:r>
              <a:rPr lang="de-DE" sz="1600" err="1"/>
              <a:t>Kickflip</a:t>
            </a:r>
            <a:r>
              <a:rPr lang="de-DE" sz="1600"/>
              <a:t>, </a:t>
            </a:r>
            <a:r>
              <a:rPr lang="de-DE" sz="1600" err="1"/>
              <a:t>Shove-it</a:t>
            </a:r>
            <a:r>
              <a:rPr lang="de-DE" sz="1600"/>
              <a:t>)</a:t>
            </a:r>
            <a:endParaRPr lang="en-US" sz="160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1600"/>
              <a:t>Live-Datenanalyse &amp; Speicherung zur späteren Auswertung</a:t>
            </a:r>
            <a:endParaRPr lang="en-US" sz="160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1600"/>
              <a:t>Bluetooth-Übertragung der Daten an ein Smartphone oder PC</a:t>
            </a:r>
            <a:endParaRPr lang="en-US" sz="1600"/>
          </a:p>
          <a:p>
            <a:pPr algn="l"/>
            <a:endParaRPr lang="de-DE"/>
          </a:p>
        </p:txBody>
      </p:sp>
      <p:pic>
        <p:nvPicPr>
          <p:cNvPr id="6" name="Grafik 5" descr="Ein Bild, das Grafiken, Design enthält.&#10;&#10;KI-generierte Inhalte können fehlerhaft sein.">
            <a:extLst>
              <a:ext uri="{FF2B5EF4-FFF2-40B4-BE49-F238E27FC236}">
                <a16:creationId xmlns:a16="http://schemas.microsoft.com/office/drawing/2014/main" id="{0D9F0BD6-0FCC-9FA0-0131-6CFE7C5C17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091" t="24513" r="27247" b="24234"/>
          <a:stretch/>
        </p:blipFill>
        <p:spPr>
          <a:xfrm>
            <a:off x="891112" y="2680738"/>
            <a:ext cx="301246" cy="369317"/>
          </a:xfrm>
          <a:prstGeom prst="rect">
            <a:avLst/>
          </a:prstGeom>
        </p:spPr>
      </p:pic>
      <p:pic>
        <p:nvPicPr>
          <p:cNvPr id="7" name="Grafik 6" descr="Ein Bild, das Grafiken, Design enthält.&#10;&#10;KI-generierte Inhalte können fehlerhaft sein.">
            <a:extLst>
              <a:ext uri="{FF2B5EF4-FFF2-40B4-BE49-F238E27FC236}">
                <a16:creationId xmlns:a16="http://schemas.microsoft.com/office/drawing/2014/main" id="{46E55A55-DB4F-0C6F-283F-10041DE4A0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091" t="24513" r="27247" b="24234"/>
          <a:stretch/>
        </p:blipFill>
        <p:spPr>
          <a:xfrm>
            <a:off x="891111" y="3305154"/>
            <a:ext cx="301246" cy="369317"/>
          </a:xfrm>
          <a:prstGeom prst="rect">
            <a:avLst/>
          </a:prstGeom>
        </p:spPr>
      </p:pic>
      <p:pic>
        <p:nvPicPr>
          <p:cNvPr id="8" name="Grafik 7" descr="Ein Bild, das Grafiken, Design enthält.&#10;&#10;KI-generierte Inhalte können fehlerhaft sein.">
            <a:extLst>
              <a:ext uri="{FF2B5EF4-FFF2-40B4-BE49-F238E27FC236}">
                <a16:creationId xmlns:a16="http://schemas.microsoft.com/office/drawing/2014/main" id="{B922893D-9004-57EB-6C97-1C1E923A38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091" t="24513" r="27247" b="24234"/>
          <a:stretch/>
        </p:blipFill>
        <p:spPr>
          <a:xfrm>
            <a:off x="891112" y="3887237"/>
            <a:ext cx="301246" cy="369317"/>
          </a:xfrm>
          <a:prstGeom prst="rect">
            <a:avLst/>
          </a:prstGeom>
        </p:spPr>
      </p:pic>
      <p:pic>
        <p:nvPicPr>
          <p:cNvPr id="9" name="Grafik 8" descr="Ein Bild, das Grafiken, Design enthält.&#10;&#10;KI-generierte Inhalte können fehlerhaft sein.">
            <a:extLst>
              <a:ext uri="{FF2B5EF4-FFF2-40B4-BE49-F238E27FC236}">
                <a16:creationId xmlns:a16="http://schemas.microsoft.com/office/drawing/2014/main" id="{B947C88A-D48F-A52A-3B35-CF4B7059D7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091" t="24513" r="27247" b="24234"/>
          <a:stretch/>
        </p:blipFill>
        <p:spPr>
          <a:xfrm>
            <a:off x="891111" y="4448155"/>
            <a:ext cx="301246" cy="36931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A725B61-E152-36D2-21A5-4B1E2AF5FF07}"/>
              </a:ext>
            </a:extLst>
          </p:cNvPr>
          <p:cNvSpPr txBox="1"/>
          <p:nvPr/>
        </p:nvSpPr>
        <p:spPr>
          <a:xfrm>
            <a:off x="6644576" y="1445564"/>
            <a:ext cx="4256616" cy="227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100"/>
              </a:lnSpc>
            </a:pPr>
            <a:r>
              <a:rPr lang="de-DE" sz="2400" b="1" dirty="0">
                <a:solidFill>
                  <a:srgbClr val="156082"/>
                </a:solidFill>
                <a:cs typeface="Segoe UI"/>
              </a:rPr>
              <a:t>Nice </a:t>
            </a:r>
            <a:r>
              <a:rPr lang="de-DE" sz="2400" b="1" dirty="0" err="1">
                <a:solidFill>
                  <a:srgbClr val="156082"/>
                </a:solidFill>
                <a:cs typeface="Segoe UI"/>
              </a:rPr>
              <a:t>to</a:t>
            </a:r>
            <a:r>
              <a:rPr lang="de-DE" sz="2400" b="1" dirty="0">
                <a:solidFill>
                  <a:srgbClr val="156082"/>
                </a:solidFill>
                <a:cs typeface="Segoe UI"/>
              </a:rPr>
              <a:t> </a:t>
            </a:r>
            <a:r>
              <a:rPr lang="de-DE" sz="2400" b="1" dirty="0" err="1">
                <a:solidFill>
                  <a:srgbClr val="156082"/>
                </a:solidFill>
                <a:cs typeface="Segoe UI"/>
              </a:rPr>
              <a:t>Have</a:t>
            </a:r>
            <a:r>
              <a:rPr lang="de-DE" sz="2400" dirty="0">
                <a:cs typeface="Segoe UI"/>
              </a:rPr>
              <a:t>​</a:t>
            </a:r>
            <a:endParaRPr lang="de-DE" dirty="0"/>
          </a:p>
          <a:p>
            <a:pPr>
              <a:lnSpc>
                <a:spcPts val="2100"/>
              </a:lnSpc>
            </a:pPr>
            <a:endParaRPr lang="de-DE" sz="700" dirty="0">
              <a:cs typeface="Segoe UI"/>
            </a:endParaRPr>
          </a:p>
          <a:p>
            <a:pPr>
              <a:lnSpc>
                <a:spcPts val="1575"/>
              </a:lnSpc>
            </a:pPr>
            <a:r>
              <a:rPr lang="de-DE" sz="1600" dirty="0">
                <a:cs typeface="Arial"/>
              </a:rPr>
              <a:t>Echtzeit-Datenvisualisierung in einer App oder Web-Oberfläche​</a:t>
            </a:r>
          </a:p>
          <a:p>
            <a:pPr>
              <a:lnSpc>
                <a:spcPts val="1575"/>
              </a:lnSpc>
            </a:pPr>
            <a:endParaRPr lang="de-DE" sz="1600" dirty="0">
              <a:cs typeface="Arial"/>
            </a:endParaRPr>
          </a:p>
          <a:p>
            <a:pPr>
              <a:lnSpc>
                <a:spcPts val="1575"/>
              </a:lnSpc>
            </a:pPr>
            <a:r>
              <a:rPr lang="de-DE" sz="1600" dirty="0">
                <a:cs typeface="Arial"/>
              </a:rPr>
              <a:t>Bewertung der Trick-Ausführung (z. B. Höhe, Drehgeschwindigkeit, Landung)</a:t>
            </a:r>
            <a:r>
              <a:rPr lang="en-US" sz="1600" dirty="0">
                <a:cs typeface="Arial"/>
              </a:rPr>
              <a:t>​</a:t>
            </a:r>
          </a:p>
          <a:p>
            <a:pPr>
              <a:lnSpc>
                <a:spcPts val="1575"/>
              </a:lnSpc>
            </a:pPr>
            <a:endParaRPr lang="en-US" sz="1600" dirty="0">
              <a:cs typeface="Arial"/>
            </a:endParaRPr>
          </a:p>
          <a:p>
            <a:pPr>
              <a:lnSpc>
                <a:spcPts val="1575"/>
              </a:lnSpc>
            </a:pPr>
            <a:r>
              <a:rPr lang="de-DE" sz="1600" dirty="0">
                <a:cs typeface="Arial"/>
              </a:rPr>
              <a:t>Community-Feature: Teilen &amp; Vergleichen von Tricks mit anderen Skatern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89AA54A-6781-93C4-EE4E-45C3D591B368}"/>
              </a:ext>
            </a:extLst>
          </p:cNvPr>
          <p:cNvSpPr txBox="1"/>
          <p:nvPr/>
        </p:nvSpPr>
        <p:spPr>
          <a:xfrm>
            <a:off x="6637582" y="4025805"/>
            <a:ext cx="4256616" cy="22007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100"/>
              </a:lnSpc>
            </a:pPr>
            <a:r>
              <a:rPr lang="de-DE" sz="2400" b="1" dirty="0">
                <a:solidFill>
                  <a:srgbClr val="156082"/>
                </a:solidFill>
                <a:cs typeface="Segoe UI"/>
              </a:rPr>
              <a:t>Ausblick</a:t>
            </a:r>
          </a:p>
          <a:p>
            <a:pPr>
              <a:lnSpc>
                <a:spcPts val="2100"/>
              </a:lnSpc>
            </a:pPr>
            <a:endParaRPr lang="de-DE" sz="2400" dirty="0">
              <a:cs typeface="Segoe UI"/>
            </a:endParaRPr>
          </a:p>
          <a:p>
            <a:pPr>
              <a:lnSpc>
                <a:spcPts val="2100"/>
              </a:lnSpc>
            </a:pPr>
            <a:r>
              <a:rPr lang="de-DE" sz="1600" dirty="0">
                <a:cs typeface="Segoe UI"/>
              </a:rPr>
              <a:t>Datenerhebung über Bluetooth</a:t>
            </a:r>
            <a:br>
              <a:rPr lang="de-DE" sz="1600" dirty="0">
                <a:cs typeface="Segoe UI"/>
              </a:rPr>
            </a:br>
            <a:br>
              <a:rPr lang="de-DE" sz="1600" dirty="0">
                <a:cs typeface="Segoe UI"/>
              </a:rPr>
            </a:br>
            <a:r>
              <a:rPr lang="de-DE" sz="1600" dirty="0">
                <a:cs typeface="Segoe UI"/>
              </a:rPr>
              <a:t>Mehr und auch kompliziertere Tricks inkludiert</a:t>
            </a:r>
            <a:endParaRPr lang="de-DE" dirty="0"/>
          </a:p>
          <a:p>
            <a:pPr>
              <a:lnSpc>
                <a:spcPts val="2100"/>
              </a:lnSpc>
            </a:pPr>
            <a:endParaRPr lang="de-DE" sz="1600" dirty="0">
              <a:cs typeface="Segoe UI"/>
            </a:endParaRPr>
          </a:p>
          <a:p>
            <a:pPr>
              <a:lnSpc>
                <a:spcPts val="2100"/>
              </a:lnSpc>
            </a:pPr>
            <a:r>
              <a:rPr lang="de-DE" sz="1600" dirty="0">
                <a:cs typeface="Segoe UI"/>
              </a:rPr>
              <a:t>Erstellung eines </a:t>
            </a:r>
            <a:r>
              <a:rPr lang="de-DE" sz="1600">
                <a:cs typeface="Segoe UI"/>
              </a:rPr>
              <a:t>Frontends</a:t>
            </a:r>
            <a:endParaRPr lang="de-DE" sz="1600" dirty="0">
              <a:cs typeface="Segoe UI"/>
            </a:endParaRPr>
          </a:p>
          <a:p>
            <a:pPr>
              <a:lnSpc>
                <a:spcPts val="2100"/>
              </a:lnSpc>
            </a:pPr>
            <a:endParaRPr lang="de-DE" sz="700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098029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B1BBF-9196-71A9-4859-2B3DF3793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: abgerundete Ecken 2">
            <a:extLst>
              <a:ext uri="{FF2B5EF4-FFF2-40B4-BE49-F238E27FC236}">
                <a16:creationId xmlns:a16="http://schemas.microsoft.com/office/drawing/2014/main" id="{CAA62A7F-D98F-FE57-0403-8B9CA669E35B}"/>
              </a:ext>
            </a:extLst>
          </p:cNvPr>
          <p:cNvSpPr/>
          <p:nvPr/>
        </p:nvSpPr>
        <p:spPr>
          <a:xfrm>
            <a:off x="-375195" y="-369012"/>
            <a:ext cx="12972870" cy="756939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6CB744B-05E9-D424-9829-3AF42CC8BF52}"/>
              </a:ext>
            </a:extLst>
          </p:cNvPr>
          <p:cNvSpPr txBox="1"/>
          <p:nvPr/>
        </p:nvSpPr>
        <p:spPr>
          <a:xfrm>
            <a:off x="1057861" y="2276180"/>
            <a:ext cx="10549214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ea typeface="+mn-lt"/>
                <a:cs typeface="+mn-lt"/>
              </a:rPr>
              <a:t>Hohe Genauigkeit bei der Trickerkennung (Fahren, Lenken, einfache Tricks)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Ladeport</a:t>
            </a:r>
            <a:r>
              <a:rPr lang="de-DE" dirty="0">
                <a:solidFill>
                  <a:schemeClr val="bg1"/>
                </a:solidFill>
              </a:rPr>
              <a:t> des Arduinos anfällig für Defekte (bei Verbindung per Kabel)</a:t>
            </a:r>
          </a:p>
          <a:p>
            <a:r>
              <a:rPr lang="de-DE" dirty="0">
                <a:solidFill>
                  <a:schemeClr val="bg1"/>
                </a:solidFill>
              </a:rPr>
              <a:t>   </a:t>
            </a:r>
            <a:r>
              <a:rPr lang="de-DE" dirty="0">
                <a:solidFill>
                  <a:schemeClr val="bg1"/>
                </a:solidFill>
                <a:sym typeface="Wingdings" pitchFamily="2" charset="2"/>
              </a:rPr>
              <a:t></a:t>
            </a:r>
            <a:r>
              <a:rPr lang="de-DE" dirty="0">
                <a:solidFill>
                  <a:schemeClr val="bg1"/>
                </a:solidFill>
              </a:rPr>
              <a:t> Datenübertragung per Bluetooth empfehlenswert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Sinnvolle Erweiterungen des Scopes denkbar (Bewertung Trickausführung, mehr Tricks)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Spaß an der Umsetzung eines innovativen Projekts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5D7B84-50A6-9ECA-E944-E5D465313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19" y="282778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 b="1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54C4EC53-C532-BC3C-6AAE-DEB07A398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9D348E5-5396-DD67-8952-9D049BD8C157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7214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84DB93-1FF3-02CA-33F5-8BD8BA98B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baseline="0" err="1">
                <a:latin typeface="Aptos"/>
              </a:rPr>
              <a:t>Scope</a:t>
            </a:r>
            <a:endParaRPr lang="de-DE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28912A85-DCB0-1C7A-9CAF-85C58AA45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C0F4709E-1CAE-6B6C-8941-EEF2A7368778}"/>
              </a:ext>
            </a:extLst>
          </p:cNvPr>
          <p:cNvSpPr txBox="1">
            <a:spLocks/>
          </p:cNvSpPr>
          <p:nvPr/>
        </p:nvSpPr>
        <p:spPr>
          <a:xfrm>
            <a:off x="838200" y="1638568"/>
            <a:ext cx="3470694" cy="20797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 err="1">
                <a:solidFill>
                  <a:schemeClr val="accent1"/>
                </a:solidFill>
              </a:rPr>
              <a:t>Projektscope</a:t>
            </a:r>
            <a:endParaRPr lang="de-DE" sz="2200" b="1">
              <a:solidFill>
                <a:schemeClr val="accent1"/>
              </a:solidFill>
            </a:endParaRP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Erkennung von Skateboard-Tricks mit IMU-Sensoren (Beschleunigung &amp; Gyroskop)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Unterscheidung verschiedener Tricks (z. B. Ollie, </a:t>
            </a:r>
            <a:r>
              <a:rPr lang="de-DE" sz="1600" i="0" u="none" strike="noStrike" err="1">
                <a:solidFill>
                  <a:srgbClr val="000000"/>
                </a:solidFill>
                <a:effectLst/>
              </a:rPr>
              <a:t>Kickflip</a:t>
            </a:r>
            <a:r>
              <a:rPr lang="de-DE" sz="1600" i="0" u="none" strike="noStrike">
                <a:solidFill>
                  <a:srgbClr val="000000"/>
                </a:solidFill>
                <a:effectLst/>
              </a:rPr>
              <a:t>, </a:t>
            </a:r>
            <a:r>
              <a:rPr lang="de-DE" sz="1600" i="0" u="none" strike="noStrike" err="1">
                <a:solidFill>
                  <a:srgbClr val="000000"/>
                </a:solidFill>
                <a:effectLst/>
              </a:rPr>
              <a:t>Shove-it</a:t>
            </a:r>
            <a:r>
              <a:rPr lang="de-DE" sz="1600" i="0" u="none" strike="noStrike">
                <a:solidFill>
                  <a:srgbClr val="000000"/>
                </a:solidFill>
                <a:effectLst/>
              </a:rPr>
              <a:t>)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Live-Datenanalyse &amp; Speicherung zur späteren Auswertung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Bluetooth-Übertragung der Daten an ein Smartphone oder PC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DBA56C48-2581-EA16-04F1-64EDB8DC6C0F}"/>
              </a:ext>
            </a:extLst>
          </p:cNvPr>
          <p:cNvSpPr txBox="1">
            <a:spLocks/>
          </p:cNvSpPr>
          <p:nvPr/>
        </p:nvSpPr>
        <p:spPr>
          <a:xfrm>
            <a:off x="8415069" y="1638568"/>
            <a:ext cx="3140015" cy="36756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 err="1">
                <a:solidFill>
                  <a:schemeClr val="accent1"/>
                </a:solidFill>
              </a:rPr>
              <a:t>Won't</a:t>
            </a:r>
            <a:r>
              <a:rPr lang="de-DE" sz="2200" b="1">
                <a:solidFill>
                  <a:schemeClr val="accent1"/>
                </a:solidFill>
              </a:rPr>
              <a:t> </a:t>
            </a:r>
            <a:r>
              <a:rPr lang="de-DE" sz="2200" b="1" err="1">
                <a:solidFill>
                  <a:schemeClr val="accent1"/>
                </a:solidFill>
              </a:rPr>
              <a:t>Have</a:t>
            </a:r>
            <a:endParaRPr lang="de-DE" sz="2200" b="1">
              <a:solidFill>
                <a:schemeClr val="accent1"/>
              </a:solidFill>
            </a:endParaRP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Keine Videoanalyse oder Kamera-basierte Trick-Erkennung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Kein Coaching- oder Trainingssystem zur Verbesserung der Technik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Keine automatische Integration mit bestehenden Skate-Apps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Keine 3D-Visualisierung des Skateboards (nur Sensordaten-basiert)</a:t>
            </a:r>
          </a:p>
          <a:p>
            <a:r>
              <a:rPr lang="de-DE" sz="1600" i="0" u="none" strike="noStrike">
                <a:solidFill>
                  <a:srgbClr val="000000"/>
                </a:solidFill>
                <a:effectLst/>
              </a:rPr>
              <a:t>Kein Echtzeit-Upload in eine Cloud-Datenbank (nur lokale Speicherung &amp; Übertragung)</a:t>
            </a:r>
            <a:endParaRPr lang="de-DE" sz="2200">
              <a:solidFill>
                <a:schemeClr val="accent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C81C09F-3D31-5B48-2601-EA581FF0C87A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4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05CBB5FF-DE30-E0A9-5223-5D42F0E72867}"/>
              </a:ext>
            </a:extLst>
          </p:cNvPr>
          <p:cNvSpPr txBox="1">
            <a:spLocks/>
          </p:cNvSpPr>
          <p:nvPr/>
        </p:nvSpPr>
        <p:spPr>
          <a:xfrm>
            <a:off x="4619447" y="1638568"/>
            <a:ext cx="3470694" cy="20797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>
                <a:solidFill>
                  <a:schemeClr val="accent1"/>
                </a:solidFill>
              </a:rPr>
              <a:t>Nice </a:t>
            </a:r>
            <a:r>
              <a:rPr lang="de-DE" sz="2200" b="1" err="1">
                <a:solidFill>
                  <a:schemeClr val="accent1"/>
                </a:solidFill>
              </a:rPr>
              <a:t>to</a:t>
            </a:r>
            <a:r>
              <a:rPr lang="de-DE" sz="2200" b="1">
                <a:solidFill>
                  <a:schemeClr val="accent1"/>
                </a:solidFill>
              </a:rPr>
              <a:t> </a:t>
            </a:r>
            <a:r>
              <a:rPr lang="de-DE" sz="2200" b="1" err="1">
                <a:solidFill>
                  <a:schemeClr val="accent1"/>
                </a:solidFill>
              </a:rPr>
              <a:t>Have</a:t>
            </a:r>
            <a:endParaRPr lang="de-DE" sz="2200" b="1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i="0" u="none" strike="noStrike">
                <a:solidFill>
                  <a:srgbClr val="000000"/>
                </a:solidFill>
                <a:effectLst/>
              </a:rPr>
              <a:t>Echtzeit-Datenvisualisierung in einer App oder Web-Oberfläche</a:t>
            </a:r>
            <a:endParaRPr lang="de-DE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i="0" u="none" strike="noStrike">
                <a:solidFill>
                  <a:srgbClr val="000000"/>
                </a:solidFill>
                <a:effectLst/>
              </a:rPr>
              <a:t>Bewertung der Trick-Ausführung (z. B. Höhe, Drehgeschwindigkeit, Landung)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i="0" u="none" strike="noStrike">
                <a:solidFill>
                  <a:srgbClr val="000000"/>
                </a:solidFill>
                <a:effectLst/>
              </a:rPr>
              <a:t>Community-Feature: Teilen &amp; Vergleichen von Tricks mit anderen Skatern</a:t>
            </a:r>
          </a:p>
        </p:txBody>
      </p:sp>
    </p:spTree>
    <p:extLst>
      <p:ext uri="{BB962C8B-B14F-4D97-AF65-F5344CB8AC3E}">
        <p14:creationId xmlns:p14="http://schemas.microsoft.com/office/powerpoint/2010/main" val="3440755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97EEFF6-0906-4F53-A96F-9EB655AEA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DB03EE-564C-E75A-EC32-A419750B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>
                <a:latin typeface="Aptos"/>
              </a:rPr>
              <a:t>Approach</a:t>
            </a:r>
            <a:endParaRPr lang="de-DE" sz="36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44FEFE-DC70-42F8-9B0B-3C2AB204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705"/>
            <a:ext cx="10515600" cy="4763799"/>
          </a:xfrm>
        </p:spPr>
        <p:txBody>
          <a:bodyPr>
            <a:normAutofit fontScale="40000" lnSpcReduction="20000"/>
          </a:bodyPr>
          <a:lstStyle/>
          <a:p>
            <a:pPr algn="l">
              <a:buNone/>
            </a:pPr>
            <a:r>
              <a:rPr lang="de-DE" sz="3400" b="0" i="0" u="none" strike="noStrike">
                <a:solidFill>
                  <a:srgbClr val="000000"/>
                </a:solidFill>
                <a:effectLst/>
              </a:rPr>
              <a:t> </a:t>
            </a:r>
            <a:r>
              <a:rPr lang="de-DE" sz="3400" b="1" i="0" u="none" strike="noStrike">
                <a:solidFill>
                  <a:schemeClr val="accent1"/>
                </a:solidFill>
                <a:effectLst/>
              </a:rPr>
              <a:t>Sensorbasierte Datenerfassung</a:t>
            </a:r>
            <a:endParaRPr lang="de-DE" sz="3400" b="0" i="0" u="none" strike="noStrike">
              <a:solidFill>
                <a:schemeClr val="accent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3500" i="0" u="none" strike="noStrike">
                <a:solidFill>
                  <a:srgbClr val="000000"/>
                </a:solidFill>
                <a:effectLst/>
              </a:rPr>
              <a:t>Verwendung des IMU-Sensors (Beschleunigung + Gyroskop) auf dem Arduino Nano 33 BLE Sense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3500" i="0" u="none" strike="noStrike">
                <a:solidFill>
                  <a:srgbClr val="000000"/>
                </a:solidFill>
                <a:effectLst/>
              </a:rPr>
              <a:t>Live-Messung der Bewegung des Skateboards während eines Tricks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3500" i="0" u="none" strike="noStrike">
                <a:solidFill>
                  <a:srgbClr val="000000"/>
                </a:solidFill>
                <a:effectLst/>
              </a:rPr>
              <a:t>Speicherung &amp; Übertragung der Sensordaten an ein Smartphone oder PC via BLE</a:t>
            </a:r>
          </a:p>
          <a:p>
            <a:pPr marL="0" indent="0" algn="l">
              <a:buNone/>
            </a:pPr>
            <a:endParaRPr lang="de-DE" sz="3500" i="0" u="none" strike="noStrike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de-DE" sz="3400" b="1" i="0" u="none" strike="noStrike">
                <a:solidFill>
                  <a:schemeClr val="accent1"/>
                </a:solidFill>
                <a:effectLst/>
              </a:rPr>
              <a:t>Trick-Analyse &amp; Erkennung</a:t>
            </a:r>
            <a:endParaRPr lang="de-DE" sz="3400" b="0" i="0" u="none" strike="noStrike">
              <a:solidFill>
                <a:schemeClr val="accent1"/>
              </a:solidFill>
              <a:effectLst/>
            </a:endParaRPr>
          </a:p>
          <a:p>
            <a:r>
              <a:rPr lang="de-DE" sz="3400" i="0" u="none" strike="noStrike">
                <a:solidFill>
                  <a:srgbClr val="000000"/>
                </a:solidFill>
                <a:effectLst/>
              </a:rPr>
              <a:t>Vergleich der Sensordaten mit bekannten Bewegungsmustern für Tricks</a:t>
            </a:r>
          </a:p>
          <a:p>
            <a:r>
              <a:rPr lang="de-DE" sz="3400" i="0" u="none" strike="noStrike">
                <a:solidFill>
                  <a:srgbClr val="000000"/>
                </a:solidFill>
                <a:effectLst/>
              </a:rPr>
              <a:t>Unterscheidung zwischen normaler Fahrt, Sprüngen &amp; Drehungen</a:t>
            </a:r>
          </a:p>
          <a:p>
            <a:r>
              <a:rPr lang="de-DE" sz="3400" i="0" u="none" strike="noStrike">
                <a:solidFill>
                  <a:srgbClr val="000000"/>
                </a:solidFill>
                <a:effectLst/>
              </a:rPr>
              <a:t>Training eines </a:t>
            </a:r>
            <a:r>
              <a:rPr lang="de-DE" sz="3400" i="0" u="none" strike="noStrike" err="1">
                <a:solidFill>
                  <a:srgbClr val="000000"/>
                </a:solidFill>
                <a:effectLst/>
              </a:rPr>
              <a:t>Machine</a:t>
            </a:r>
            <a:r>
              <a:rPr lang="de-DE" sz="3400" i="0" u="none" strike="noStrike">
                <a:solidFill>
                  <a:srgbClr val="000000"/>
                </a:solidFill>
                <a:effectLst/>
              </a:rPr>
              <a:t> Learning Modells für bessere Erkennung</a:t>
            </a:r>
          </a:p>
          <a:p>
            <a:pPr marL="0" indent="0">
              <a:buNone/>
            </a:pPr>
            <a:endParaRPr lang="de-DE" sz="3400" b="0" i="0" u="none" strike="noStrike">
              <a:solidFill>
                <a:schemeClr val="accent1"/>
              </a:solidFill>
              <a:effectLst/>
            </a:endParaRPr>
          </a:p>
          <a:p>
            <a:pPr algn="l">
              <a:buNone/>
            </a:pPr>
            <a:r>
              <a:rPr lang="de-DE" sz="3400" b="1" i="0" u="none" strike="noStrike">
                <a:solidFill>
                  <a:schemeClr val="accent1"/>
                </a:solidFill>
                <a:effectLst/>
              </a:rPr>
              <a:t>Feedback &amp; Benutzerinteraktion</a:t>
            </a:r>
            <a:endParaRPr lang="de-DE" sz="3400" b="0" i="0" u="none" strike="noStrike">
              <a:solidFill>
                <a:schemeClr val="accent1"/>
              </a:solidFill>
              <a:effectLst/>
            </a:endParaRPr>
          </a:p>
          <a:p>
            <a:r>
              <a:rPr lang="de-DE" sz="3400" b="0" i="0" u="none" strike="noStrike">
                <a:solidFill>
                  <a:srgbClr val="000000"/>
                </a:solidFill>
                <a:effectLst/>
              </a:rPr>
              <a:t>Anzeige </a:t>
            </a:r>
            <a:r>
              <a:rPr lang="de-DE" sz="3400">
                <a:solidFill>
                  <a:srgbClr val="000000"/>
                </a:solidFill>
              </a:rPr>
              <a:t>des Tricks auf einem Bildschirm oder einer App</a:t>
            </a:r>
          </a:p>
          <a:p>
            <a:r>
              <a:rPr lang="de-DE" sz="3400">
                <a:solidFill>
                  <a:srgbClr val="000000"/>
                </a:solidFill>
              </a:rPr>
              <a:t>Speicherung der Daten </a:t>
            </a:r>
          </a:p>
          <a:p>
            <a:endParaRPr lang="de-DE" sz="3400" b="0" i="0" u="none" strike="noStrike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de-DE" sz="3400" b="1" i="0" u="none" strike="noStrike">
                <a:solidFill>
                  <a:schemeClr val="accent1"/>
                </a:solidFill>
                <a:effectLst/>
              </a:rPr>
              <a:t>Validierung &amp; Tests</a:t>
            </a:r>
            <a:endParaRPr lang="de-DE" sz="3400" b="0" i="0" u="none" strike="noStrike">
              <a:solidFill>
                <a:schemeClr val="accent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3400" i="0" u="none" strike="noStrike">
                <a:solidFill>
                  <a:srgbClr val="000000"/>
                </a:solidFill>
                <a:effectLst/>
              </a:rPr>
              <a:t>Testen mit unterschiedlichen Personen und Tricks</a:t>
            </a:r>
          </a:p>
          <a:p>
            <a:pPr marL="0" indent="0">
              <a:buNone/>
            </a:pPr>
            <a:endParaRPr lang="de-DE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E30BCD60-4CCF-1B4F-1787-5F1D1678A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196D1B6-56B6-ED6F-CCDD-6AFD5E100F80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77181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168C8-2224-8270-6455-396FFA04D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19" y="237058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>
                <a:latin typeface="Aptos"/>
              </a:rPr>
              <a:t>Konzepte</a:t>
            </a:r>
            <a:endParaRPr lang="de-DE" sz="3600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0875ACF7-0C2A-44B3-AFC9-5721870E8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6" name="Flussdiagramm: Prozess 5">
            <a:extLst>
              <a:ext uri="{FF2B5EF4-FFF2-40B4-BE49-F238E27FC236}">
                <a16:creationId xmlns:a16="http://schemas.microsoft.com/office/drawing/2014/main" id="{7D1A2115-51B6-928B-59F2-1CD5C20CE46D}"/>
              </a:ext>
            </a:extLst>
          </p:cNvPr>
          <p:cNvSpPr/>
          <p:nvPr/>
        </p:nvSpPr>
        <p:spPr>
          <a:xfrm>
            <a:off x="643367" y="2473360"/>
            <a:ext cx="5178754" cy="3663699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ussdiagramm: Prozess 6">
            <a:extLst>
              <a:ext uri="{FF2B5EF4-FFF2-40B4-BE49-F238E27FC236}">
                <a16:creationId xmlns:a16="http://schemas.microsoft.com/office/drawing/2014/main" id="{9A5D10B7-0A9C-05A8-4D43-476E311BF566}"/>
              </a:ext>
            </a:extLst>
          </p:cNvPr>
          <p:cNvSpPr/>
          <p:nvPr/>
        </p:nvSpPr>
        <p:spPr>
          <a:xfrm>
            <a:off x="6125181" y="2454149"/>
            <a:ext cx="4499997" cy="3682909"/>
          </a:xfrm>
          <a:prstGeom prst="flowChartProcess">
            <a:avLst/>
          </a:prstGeom>
          <a:noFill/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ussdiagramm: Prozess 8">
            <a:extLst>
              <a:ext uri="{FF2B5EF4-FFF2-40B4-BE49-F238E27FC236}">
                <a16:creationId xmlns:a16="http://schemas.microsoft.com/office/drawing/2014/main" id="{B82B93E0-07C3-3C4E-1C49-2D24CA6EF242}"/>
              </a:ext>
            </a:extLst>
          </p:cNvPr>
          <p:cNvSpPr/>
          <p:nvPr/>
        </p:nvSpPr>
        <p:spPr>
          <a:xfrm>
            <a:off x="656172" y="1562274"/>
            <a:ext cx="5172351" cy="575910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Hardware</a:t>
            </a:r>
          </a:p>
        </p:txBody>
      </p:sp>
      <p:pic>
        <p:nvPicPr>
          <p:cNvPr id="10" name="Grafik 9" descr="Ein Bild, das Zylinder, Wand, Im Haus, Vase enthält.&#10;&#10;KI-generierte Inhalte können fehlerhaft sein.">
            <a:extLst>
              <a:ext uri="{FF2B5EF4-FFF2-40B4-BE49-F238E27FC236}">
                <a16:creationId xmlns:a16="http://schemas.microsoft.com/office/drawing/2014/main" id="{6267C740-B62A-DACE-2DB4-833FB8CDBC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60" t="22837" r="19169" b="7572"/>
          <a:stretch/>
        </p:blipFill>
        <p:spPr>
          <a:xfrm>
            <a:off x="3809704" y="3930116"/>
            <a:ext cx="686027" cy="2069367"/>
          </a:xfrm>
          <a:prstGeom prst="rect">
            <a:avLst/>
          </a:prstGeom>
        </p:spPr>
      </p:pic>
      <p:pic>
        <p:nvPicPr>
          <p:cNvPr id="11" name="Grafik 10" descr="Ein Bild, das Elektronik, Elektronisches Bauteil, Elektrisches Bauelement, passives Bauelement enthält.&#10;&#10;KI-generierte Inhalte können fehlerhaft sein.">
            <a:extLst>
              <a:ext uri="{FF2B5EF4-FFF2-40B4-BE49-F238E27FC236}">
                <a16:creationId xmlns:a16="http://schemas.microsoft.com/office/drawing/2014/main" id="{2499C22B-82F3-0718-C37D-DFA653C519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691" t="20741" r="4444" b="34259"/>
          <a:stretch/>
        </p:blipFill>
        <p:spPr>
          <a:xfrm>
            <a:off x="877741" y="3037935"/>
            <a:ext cx="2078377" cy="1385588"/>
          </a:xfrm>
          <a:prstGeom prst="rect">
            <a:avLst/>
          </a:prstGeom>
        </p:spPr>
      </p:pic>
      <p:pic>
        <p:nvPicPr>
          <p:cNvPr id="12" name="Grafik 11" descr="Ein Bild, das Kabel, Verbindungsstück enthält.&#10;&#10;KI-generierte Inhalte können fehlerhaft sein.">
            <a:extLst>
              <a:ext uri="{FF2B5EF4-FFF2-40B4-BE49-F238E27FC236}">
                <a16:creationId xmlns:a16="http://schemas.microsoft.com/office/drawing/2014/main" id="{B69E9FCA-5B9C-9113-070C-ACD5FB76393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0864" t="13403" r="15556" b="25697"/>
          <a:stretch/>
        </p:blipFill>
        <p:spPr>
          <a:xfrm rot="5400000">
            <a:off x="4567122" y="2499533"/>
            <a:ext cx="1080521" cy="1244010"/>
          </a:xfrm>
          <a:prstGeom prst="rect">
            <a:avLst/>
          </a:prstGeom>
        </p:spPr>
      </p:pic>
      <p:pic>
        <p:nvPicPr>
          <p:cNvPr id="16" name="Grafik 15" descr="Ein Bild, das Handy, tragbares Kommunikationsgerät, mobiles Gerät, Kommunikationsgerät enthält.&#10;&#10;KI-generierte Inhalte können fehlerhaft sein.">
            <a:extLst>
              <a:ext uri="{FF2B5EF4-FFF2-40B4-BE49-F238E27FC236}">
                <a16:creationId xmlns:a16="http://schemas.microsoft.com/office/drawing/2014/main" id="{36EB2E11-B7C1-765A-6ADD-64F25DA257D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628" t="1939" r="3628" b="1703"/>
          <a:stretch/>
        </p:blipFill>
        <p:spPr>
          <a:xfrm>
            <a:off x="4687291" y="3992907"/>
            <a:ext cx="1042364" cy="2033551"/>
          </a:xfrm>
          <a:prstGeom prst="rect">
            <a:avLst/>
          </a:prstGeom>
        </p:spPr>
      </p:pic>
      <p:sp>
        <p:nvSpPr>
          <p:cNvPr id="17" name="Flussdiagramm: Prozess 16">
            <a:extLst>
              <a:ext uri="{FF2B5EF4-FFF2-40B4-BE49-F238E27FC236}">
                <a16:creationId xmlns:a16="http://schemas.microsoft.com/office/drawing/2014/main" id="{76407E7A-3774-A165-C884-293613094BC7}"/>
              </a:ext>
            </a:extLst>
          </p:cNvPr>
          <p:cNvSpPr/>
          <p:nvPr/>
        </p:nvSpPr>
        <p:spPr>
          <a:xfrm>
            <a:off x="6124162" y="1562274"/>
            <a:ext cx="4480788" cy="575910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Software</a:t>
            </a:r>
          </a:p>
        </p:txBody>
      </p:sp>
      <p:pic>
        <p:nvPicPr>
          <p:cNvPr id="19" name="Grafik 18" descr="Ein Bild, das Grafiken, Screenshot, Farbigkeit, Grafikdesign enthält.&#10;&#10;KI-generierte Inhalte können fehlerhaft sein.">
            <a:extLst>
              <a:ext uri="{FF2B5EF4-FFF2-40B4-BE49-F238E27FC236}">
                <a16:creationId xmlns:a16="http://schemas.microsoft.com/office/drawing/2014/main" id="{54819374-F0A6-B260-CCA7-67C2903E3E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4392" y="2273420"/>
            <a:ext cx="2180077" cy="2180077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D8FE152C-84FD-168F-6AC7-C17B71E4ED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04303" y="4020478"/>
            <a:ext cx="1706575" cy="1906760"/>
          </a:xfrm>
          <a:prstGeom prst="rect">
            <a:avLst/>
          </a:prstGeom>
        </p:spPr>
      </p:pic>
      <p:pic>
        <p:nvPicPr>
          <p:cNvPr id="24" name="Grafik 23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24D1BCC6-A1A8-24D0-814F-04A556B75B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86195" y="2723966"/>
            <a:ext cx="1406321" cy="1288042"/>
          </a:xfrm>
          <a:prstGeom prst="rect">
            <a:avLst/>
          </a:prstGeom>
        </p:spPr>
      </p:pic>
      <p:pic>
        <p:nvPicPr>
          <p:cNvPr id="25" name="Grafik 24" descr="Ein Bild, das Verkehrsschild, Schild enthält.&#10;&#10;KI-generierte Inhalte können fehlerhaft sein.">
            <a:extLst>
              <a:ext uri="{FF2B5EF4-FFF2-40B4-BE49-F238E27FC236}">
                <a16:creationId xmlns:a16="http://schemas.microsoft.com/office/drawing/2014/main" id="{71AE6CC8-86DB-C3CB-F865-B7FD781CEB3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85261" y="4430311"/>
            <a:ext cx="1233855" cy="138258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33FA386-83D8-3901-2440-61B77D2DDCCF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6</a:t>
            </a:r>
          </a:p>
        </p:txBody>
      </p:sp>
      <p:pic>
        <p:nvPicPr>
          <p:cNvPr id="3" name="Grafik 2" descr="Ein Bild, das Skateboardausrüstung, Sportausrüstung, Brettsport, Einzelsportarten enthält.&#10;&#10;KI-generierte Inhalte können fehlerhaft sein.">
            <a:extLst>
              <a:ext uri="{FF2B5EF4-FFF2-40B4-BE49-F238E27FC236}">
                <a16:creationId xmlns:a16="http://schemas.microsoft.com/office/drawing/2014/main" id="{0F99E7F6-AAB9-2E7E-F858-75462C68B559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11200" r="224" b="18421"/>
          <a:stretch/>
        </p:blipFill>
        <p:spPr>
          <a:xfrm>
            <a:off x="786814" y="4677977"/>
            <a:ext cx="2851108" cy="112620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25E7010-F751-6CF7-F25E-CAA11B760EB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99479" y="2581554"/>
            <a:ext cx="1221042" cy="115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5337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1CCD5-9C57-31F5-FABC-39E6005D8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/>
              <a:t>Zeitplan</a:t>
            </a:r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FAA6A4E2-3B65-5DF7-857C-CAD44CF84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C69B592E-9EE0-FF9F-74A4-1733E4CFBB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4052444"/>
              </p:ext>
            </p:extLst>
          </p:nvPr>
        </p:nvGraphicFramePr>
        <p:xfrm>
          <a:off x="1245376" y="1433256"/>
          <a:ext cx="9260529" cy="525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0978">
                  <a:extLst>
                    <a:ext uri="{9D8B030D-6E8A-4147-A177-3AD203B41FA5}">
                      <a16:colId xmlns:a16="http://schemas.microsoft.com/office/drawing/2014/main" val="918844251"/>
                    </a:ext>
                  </a:extLst>
                </a:gridCol>
                <a:gridCol w="6269551">
                  <a:extLst>
                    <a:ext uri="{9D8B030D-6E8A-4147-A177-3AD203B41FA5}">
                      <a16:colId xmlns:a16="http://schemas.microsoft.com/office/drawing/2014/main" val="1961526351"/>
                    </a:ext>
                  </a:extLst>
                </a:gridCol>
              </a:tblGrid>
              <a:tr h="359228">
                <a:tc>
                  <a:txBody>
                    <a:bodyPr/>
                    <a:lstStyle/>
                    <a:p>
                      <a:r>
                        <a:rPr lang="de-DE"/>
                        <a:t>Datum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Aufgaben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2752123"/>
                  </a:ext>
                </a:extLst>
              </a:tr>
              <a:tr h="436581">
                <a:tc>
                  <a:txBody>
                    <a:bodyPr/>
                    <a:lstStyle/>
                    <a:p>
                      <a:r>
                        <a:rPr lang="de-DE" sz="1500"/>
                        <a:t>20.03. (online)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1500"/>
                        <a:t>Project-</a:t>
                      </a:r>
                      <a:r>
                        <a:rPr lang="de-DE" sz="1500" err="1"/>
                        <a:t>Scope</a:t>
                      </a:r>
                      <a:r>
                        <a:rPr lang="de-DE" sz="1500"/>
                        <a:t> Präsentation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/>
                        <a:t>Hardware-Setup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248022"/>
                  </a:ext>
                </a:extLst>
              </a:tr>
              <a:tr h="805996">
                <a:tc>
                  <a:txBody>
                    <a:bodyPr/>
                    <a:lstStyle/>
                    <a:p>
                      <a:r>
                        <a:rPr lang="de-DE" sz="1500"/>
                        <a:t>21.03.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Aptos"/>
                        </a:rPr>
                        <a:t>Daten sammeln</a:t>
                      </a:r>
                      <a:endParaRPr lang="de-DE" sz="15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Schwellenwert-basierte Trickerkennung implementieren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Vergleich mit GitHub-Trickdaten (sofern nutzbar)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Erste Tests mit simulierten Tricks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für Datenspeicherung einrichten (falls nötig)</a:t>
                      </a:r>
                      <a:endParaRPr lang="de-DE" sz="15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722555"/>
                  </a:ext>
                </a:extLst>
              </a:tr>
              <a:tr h="621289">
                <a:tc>
                  <a:txBody>
                    <a:bodyPr/>
                    <a:lstStyle/>
                    <a:p>
                      <a:r>
                        <a:rPr lang="de-DE" sz="1500"/>
                        <a:t>24.03.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ptos"/>
                        </a:rPr>
                        <a:t>BLE Anbindung</a:t>
                      </a:r>
                      <a:endParaRPr lang="de-DE" sz="15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BLE-Nachricht an Smartphone senden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Erste Tests mit Smartphone-App </a:t>
                      </a:r>
                    </a:p>
                    <a:p>
                      <a:pPr marL="285750" marR="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ptos"/>
                        </a:rPr>
                        <a:t>Erstellung einer einfachen UI für Abbildung der Trickerkennung</a:t>
                      </a:r>
                      <a:endParaRPr lang="de-DE" sz="15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869389"/>
                  </a:ext>
                </a:extLst>
              </a:tr>
              <a:tr h="436581">
                <a:tc>
                  <a:txBody>
                    <a:bodyPr/>
                    <a:lstStyle/>
                    <a:p>
                      <a:r>
                        <a:rPr lang="de-DE" sz="1500"/>
                        <a:t>25.03.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ptos"/>
                        </a:rPr>
                        <a:t>Frontend-Struktur aufsetzen </a:t>
                      </a:r>
                      <a:endParaRPr lang="de-DE" sz="15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Verknüpfung mit Backend oder direkt BLE-Daten auslesen </a:t>
                      </a:r>
                      <a:endParaRPr lang="de-DE" sz="15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953865"/>
                  </a:ext>
                </a:extLst>
              </a:tr>
              <a:tr h="805996">
                <a:tc>
                  <a:txBody>
                    <a:bodyPr/>
                    <a:lstStyle/>
                    <a:p>
                      <a:r>
                        <a:rPr lang="de-DE" sz="1500"/>
                        <a:t>26.03.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/>
                        <a:t>Falsche Trickerkennungen weiter reduzieren (falls nötig)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/>
                        <a:t>Frontend &amp; Backend Verbindung testen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/>
                        <a:t>Stabilitäts- &amp; Usability-Tests mit realen Nutzern durchführen (falls Zeit bleibt)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500" b="0"/>
                        <a:t>Präsentation vorbereiten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4504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DE" sz="1500"/>
                        <a:t>27.03. (Präsenz)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Abschlusspräsentation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946665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6306B4F0-6833-9F3B-315D-59BD8F4033F3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175976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5F4FE-A4FD-1E3D-203C-DE40BF8B9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Prozessdiagramm</a:t>
            </a:r>
          </a:p>
        </p:txBody>
      </p:sp>
      <p:pic>
        <p:nvPicPr>
          <p:cNvPr id="6" name="Inhaltsplatzhalter 5" descr="Ein Bild, das Text, Klebezettel, Handschrift enthält.&#10;&#10;KI-generierte Inhalte können fehlerhaft sein.">
            <a:extLst>
              <a:ext uri="{FF2B5EF4-FFF2-40B4-BE49-F238E27FC236}">
                <a16:creationId xmlns:a16="http://schemas.microsoft.com/office/drawing/2014/main" id="{23FCBAA0-A072-879F-6068-92D6E66B4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3983" y="1688329"/>
            <a:ext cx="8093848" cy="4811626"/>
          </a:xfrm>
        </p:spPr>
      </p:pic>
    </p:spTree>
    <p:extLst>
      <p:ext uri="{BB962C8B-B14F-4D97-AF65-F5344CB8AC3E}">
        <p14:creationId xmlns:p14="http://schemas.microsoft.com/office/powerpoint/2010/main" val="4198014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06EC58-5D79-DF76-888F-7C109607E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-635"/>
            <a:ext cx="10515600" cy="1325563"/>
          </a:xfrm>
        </p:spPr>
        <p:txBody>
          <a:bodyPr/>
          <a:lstStyle/>
          <a:p>
            <a:r>
              <a:rPr lang="de-DE"/>
              <a:t>Test Videos</a:t>
            </a:r>
          </a:p>
        </p:txBody>
      </p:sp>
      <p:pic>
        <p:nvPicPr>
          <p:cNvPr id="4" name="trick">
            <a:hlinkClick r:id="" action="ppaction://media"/>
            <a:extLst>
              <a:ext uri="{FF2B5EF4-FFF2-40B4-BE49-F238E27FC236}">
                <a16:creationId xmlns:a16="http://schemas.microsoft.com/office/drawing/2014/main" id="{CFF167D9-05B6-179D-FB5C-905E90ABB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7208" y="1234440"/>
            <a:ext cx="3094037" cy="52959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853336B-FE6E-F18F-A128-DDAECF87DDEC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11</a:t>
            </a:r>
          </a:p>
        </p:txBody>
      </p:sp>
      <p:pic>
        <p:nvPicPr>
          <p:cNvPr id="3" name="WhatsApp Video 2025-03-26 at 12.59.42">
            <a:hlinkClick r:id="" action="ppaction://media"/>
            <a:extLst>
              <a:ext uri="{FF2B5EF4-FFF2-40B4-BE49-F238E27FC236}">
                <a16:creationId xmlns:a16="http://schemas.microsoft.com/office/drawing/2014/main" id="{32E6A08F-6A82-F221-25A6-B92AFC88429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73735" y="1232139"/>
            <a:ext cx="3065283" cy="529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00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93D012-8AFF-1B44-D60C-027FF52AD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786" y="3428096"/>
            <a:ext cx="3290887" cy="2452687"/>
          </a:xfrm>
        </p:spPr>
        <p:txBody>
          <a:bodyPr anchor="ctr">
            <a:normAutofit/>
          </a:bodyPr>
          <a:lstStyle/>
          <a:p>
            <a:r>
              <a:rPr lang="de-DE" sz="3600"/>
              <a:t>Vielen Dank.</a:t>
            </a:r>
          </a:p>
        </p:txBody>
      </p:sp>
      <p:pic>
        <p:nvPicPr>
          <p:cNvPr id="4" name="Inhaltsplatzhalter 3" descr="Ein Bild, das draußen, Himmel, Wasser, Nacht enthält.&#10;&#10;KI-generierte Inhalte können fehlerhaft sein.">
            <a:extLst>
              <a:ext uri="{FF2B5EF4-FFF2-40B4-BE49-F238E27FC236}">
                <a16:creationId xmlns:a16="http://schemas.microsoft.com/office/drawing/2014/main" id="{745B1495-B4A8-F158-4D44-B386CB2351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178" b="-1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pic>
        <p:nvPicPr>
          <p:cNvPr id="7" name="Grafik 6" descr="Datei:HTW Berlin logo.svg – Wikipedia">
            <a:extLst>
              <a:ext uri="{FF2B5EF4-FFF2-40B4-BE49-F238E27FC236}">
                <a16:creationId xmlns:a16="http://schemas.microsoft.com/office/drawing/2014/main" id="{F99BAABC-0165-5ECD-49A8-BBD00727B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838F3C4-0B35-6985-7B49-2B8A0F88CD9A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12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BC008BC0-D09A-D561-64A3-4A7EF7FE47CE}"/>
              </a:ext>
            </a:extLst>
          </p:cNvPr>
          <p:cNvSpPr txBox="1">
            <a:spLocks/>
          </p:cNvSpPr>
          <p:nvPr/>
        </p:nvSpPr>
        <p:spPr>
          <a:xfrm>
            <a:off x="1400739" y="4972428"/>
            <a:ext cx="5237011" cy="8745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>
                <a:solidFill>
                  <a:schemeClr val="tx2"/>
                </a:solidFill>
              </a:rPr>
              <a:t>Big Data Analytics – </a:t>
            </a:r>
            <a:r>
              <a:rPr lang="de-DE" sz="1600" err="1">
                <a:solidFill>
                  <a:schemeClr val="tx2"/>
                </a:solidFill>
              </a:rPr>
              <a:t>WiSe</a:t>
            </a:r>
            <a:r>
              <a:rPr lang="de-DE" sz="1600">
                <a:solidFill>
                  <a:schemeClr val="tx2"/>
                </a:solidFill>
              </a:rPr>
              <a:t> 2024/25 - HTW Berlin</a:t>
            </a:r>
          </a:p>
          <a:p>
            <a:pPr marL="0" indent="0">
              <a:buNone/>
            </a:pPr>
            <a:r>
              <a:rPr lang="de-DE" sz="1600">
                <a:solidFill>
                  <a:schemeClr val="tx2"/>
                </a:solidFill>
                <a:ea typeface="+mn-lt"/>
                <a:cs typeface="+mn-lt"/>
              </a:rPr>
              <a:t>Henrike Krista Pflüger - Dilek </a:t>
            </a:r>
            <a:r>
              <a:rPr lang="de-DE" sz="1600" err="1">
                <a:solidFill>
                  <a:schemeClr val="tx2"/>
                </a:solidFill>
                <a:ea typeface="+mn-lt"/>
                <a:cs typeface="+mn-lt"/>
              </a:rPr>
              <a:t>Ogur</a:t>
            </a:r>
            <a:r>
              <a:rPr lang="de-DE" sz="1600">
                <a:solidFill>
                  <a:schemeClr val="tx2"/>
                </a:solidFill>
                <a:ea typeface="+mn-lt"/>
                <a:cs typeface="+mn-lt"/>
              </a:rPr>
              <a:t> - Susann </a:t>
            </a:r>
            <a:r>
              <a:rPr lang="de-DE" sz="1600" err="1">
                <a:solidFill>
                  <a:schemeClr val="tx2"/>
                </a:solidFill>
                <a:ea typeface="+mn-lt"/>
                <a:cs typeface="+mn-lt"/>
              </a:rPr>
              <a:t>Gesch</a:t>
            </a:r>
            <a:endParaRPr lang="de-DE" sz="16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52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78440B-D118-3ADA-AA5C-802BF756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1AF4FA-2AB2-DA94-5696-C59A03358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Prototyp-Präsentation: 50%</a:t>
            </a:r>
          </a:p>
          <a:p>
            <a:pPr marL="0" indent="0">
              <a:buNone/>
            </a:pPr>
            <a:r>
              <a:rPr lang="de-DE" dirty="0"/>
              <a:t>•⁠  ⁠Hardware, Daten, Modelle</a:t>
            </a:r>
          </a:p>
          <a:p>
            <a:pPr marL="0" indent="0">
              <a:buNone/>
            </a:pPr>
            <a:r>
              <a:rPr lang="de-DE" dirty="0"/>
              <a:t>•⁠  ⁠Ziele erreicht?</a:t>
            </a:r>
          </a:p>
          <a:p>
            <a:pPr marL="0" indent="0">
              <a:buNone/>
            </a:pPr>
            <a:r>
              <a:rPr lang="de-DE" dirty="0"/>
              <a:t>•⁠  ⁠Inwieweit sind sie verschiedene Iterationen durchlaufen?</a:t>
            </a:r>
          </a:p>
          <a:p>
            <a:endParaRPr lang="de-DE" dirty="0"/>
          </a:p>
          <a:p>
            <a:r>
              <a:rPr lang="de-DE" dirty="0"/>
              <a:t>1.⁠ ⁠</a:t>
            </a:r>
            <a:r>
              <a:rPr lang="de-DE"/>
              <a:t>Projektthema</a:t>
            </a:r>
            <a:r>
              <a:rPr lang="de-DE" dirty="0"/>
              <a:t> </a:t>
            </a:r>
          </a:p>
          <a:p>
            <a:r>
              <a:rPr lang="de-DE" dirty="0"/>
              <a:t>2.⁠ ⁠Umsetzung </a:t>
            </a:r>
          </a:p>
          <a:p>
            <a:r>
              <a:rPr lang="de-DE" dirty="0"/>
              <a:t>3.⁠ ⁠Herausforderung </a:t>
            </a:r>
          </a:p>
          <a:p>
            <a:r>
              <a:rPr lang="de-DE" dirty="0"/>
              <a:t>4.⁠ ⁠Live Demo  </a:t>
            </a:r>
          </a:p>
          <a:p>
            <a:r>
              <a:rPr lang="de-DE" dirty="0"/>
              <a:t>5.⁠ ⁠Ausblick</a:t>
            </a:r>
          </a:p>
        </p:txBody>
      </p:sp>
    </p:spTree>
    <p:extLst>
      <p:ext uri="{BB962C8B-B14F-4D97-AF65-F5344CB8AC3E}">
        <p14:creationId xmlns:p14="http://schemas.microsoft.com/office/powerpoint/2010/main" val="456432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B0BCD5-515D-34FD-13C5-6E4E7D6F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B1067C5-F8C5-168D-4CB5-F03DA989FCE2}"/>
              </a:ext>
            </a:extLst>
          </p:cNvPr>
          <p:cNvSpPr/>
          <p:nvPr/>
        </p:nvSpPr>
        <p:spPr>
          <a:xfrm>
            <a:off x="830936" y="1956880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  <a:latin typeface="Arial"/>
                <a:cs typeface="Arial"/>
              </a:rPr>
              <a:t>1</a:t>
            </a:r>
            <a:endParaRPr lang="de-DE" sz="2000">
              <a:latin typeface="Arial"/>
              <a:cs typeface="Arial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35DDB1F-C711-131B-204E-F543E585435B}"/>
              </a:ext>
            </a:extLst>
          </p:cNvPr>
          <p:cNvSpPr/>
          <p:nvPr/>
        </p:nvSpPr>
        <p:spPr>
          <a:xfrm>
            <a:off x="1489964" y="1956880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latin typeface="Arial"/>
                <a:cs typeface="Arial"/>
              </a:rPr>
              <a:t>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B367858-F338-6DAD-7FAB-7FBDE5B2C92E}"/>
              </a:ext>
            </a:extLst>
          </p:cNvPr>
          <p:cNvSpPr/>
          <p:nvPr/>
        </p:nvSpPr>
        <p:spPr>
          <a:xfrm>
            <a:off x="820640" y="2554123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  <a:latin typeface="Arial"/>
                <a:cs typeface="Arial"/>
              </a:rPr>
              <a:t>2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8440012-BB9F-CAE6-C85B-ACEB158DDCFA}"/>
              </a:ext>
            </a:extLst>
          </p:cNvPr>
          <p:cNvSpPr/>
          <p:nvPr/>
        </p:nvSpPr>
        <p:spPr>
          <a:xfrm>
            <a:off x="1479667" y="2554123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>
              <a:latin typeface="Arial"/>
              <a:cs typeface="Arial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280ACD7-DB12-B49A-2985-AC6187703C01}"/>
              </a:ext>
            </a:extLst>
          </p:cNvPr>
          <p:cNvSpPr/>
          <p:nvPr/>
        </p:nvSpPr>
        <p:spPr>
          <a:xfrm>
            <a:off x="820638" y="3151366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  <a:latin typeface="Arial"/>
                <a:cs typeface="Arial"/>
              </a:rPr>
              <a:t>3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3D073A8-C8AB-497B-77ED-B772E19F422F}"/>
              </a:ext>
            </a:extLst>
          </p:cNvPr>
          <p:cNvSpPr/>
          <p:nvPr/>
        </p:nvSpPr>
        <p:spPr>
          <a:xfrm>
            <a:off x="1479666" y="3151366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>
              <a:latin typeface="Arial"/>
              <a:cs typeface="Arial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7490E5D-F7EC-1829-FBE7-9FB728F15D10}"/>
              </a:ext>
            </a:extLst>
          </p:cNvPr>
          <p:cNvSpPr/>
          <p:nvPr/>
        </p:nvSpPr>
        <p:spPr>
          <a:xfrm>
            <a:off x="810340" y="3748609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  <a:latin typeface="Arial"/>
                <a:cs typeface="Arial"/>
              </a:rPr>
              <a:t>4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4352932-4832-1747-0B9A-F9C297B99C7D}"/>
              </a:ext>
            </a:extLst>
          </p:cNvPr>
          <p:cNvSpPr/>
          <p:nvPr/>
        </p:nvSpPr>
        <p:spPr>
          <a:xfrm>
            <a:off x="1459070" y="3748609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>
              <a:latin typeface="Arial"/>
              <a:cs typeface="Arial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00A3B05-28AC-767C-2186-92D1ACCC3F33}"/>
              </a:ext>
            </a:extLst>
          </p:cNvPr>
          <p:cNvSpPr/>
          <p:nvPr/>
        </p:nvSpPr>
        <p:spPr>
          <a:xfrm>
            <a:off x="810340" y="4345852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894E15C-09F0-C886-335B-1D7147FECD75}"/>
              </a:ext>
            </a:extLst>
          </p:cNvPr>
          <p:cNvSpPr/>
          <p:nvPr/>
        </p:nvSpPr>
        <p:spPr>
          <a:xfrm>
            <a:off x="1469367" y="4345852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>
              <a:latin typeface="Arial"/>
              <a:cs typeface="Arial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A76B7BC-F59C-C202-8D29-1CF8F26160E3}"/>
              </a:ext>
            </a:extLst>
          </p:cNvPr>
          <p:cNvSpPr txBox="1"/>
          <p:nvPr/>
        </p:nvSpPr>
        <p:spPr>
          <a:xfrm>
            <a:off x="1629095" y="1985727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latin typeface="Arial"/>
                <a:cs typeface="Arial"/>
              </a:rPr>
              <a:t>Projektthema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2315A19-F81E-A9E9-6820-AB51A881F9F1}"/>
              </a:ext>
            </a:extLst>
          </p:cNvPr>
          <p:cNvSpPr txBox="1"/>
          <p:nvPr/>
        </p:nvSpPr>
        <p:spPr>
          <a:xfrm>
            <a:off x="1629095" y="2582970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Arial"/>
                <a:cs typeface="Arial"/>
              </a:rPr>
              <a:t>Umsetzung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A32ABE-CC3C-8A07-2C58-750AADBF755A}"/>
              </a:ext>
            </a:extLst>
          </p:cNvPr>
          <p:cNvSpPr txBox="1"/>
          <p:nvPr/>
        </p:nvSpPr>
        <p:spPr>
          <a:xfrm>
            <a:off x="1629094" y="3184839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Arial"/>
                <a:cs typeface="Arial"/>
              </a:rPr>
              <a:t>Herausforderungen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414F755-5A8F-6CFC-5DBA-2CD6FA9292BF}"/>
              </a:ext>
            </a:extLst>
          </p:cNvPr>
          <p:cNvSpPr txBox="1"/>
          <p:nvPr/>
        </p:nvSpPr>
        <p:spPr>
          <a:xfrm>
            <a:off x="1629094" y="3775412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latin typeface="Arial"/>
                <a:cs typeface="Arial"/>
              </a:rPr>
              <a:t>Ergebnisse &amp; </a:t>
            </a:r>
            <a:r>
              <a:rPr lang="de-DE" sz="2000" dirty="0">
                <a:latin typeface="Arial"/>
                <a:cs typeface="Arial"/>
              </a:rPr>
              <a:t>Live Demo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DD45945-AE1C-FC44-E448-2C847E3398A3}"/>
              </a:ext>
            </a:extLst>
          </p:cNvPr>
          <p:cNvSpPr txBox="1"/>
          <p:nvPr/>
        </p:nvSpPr>
        <p:spPr>
          <a:xfrm>
            <a:off x="1629093" y="4374541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latin typeface="Arial"/>
                <a:cs typeface="Arial"/>
              </a:rPr>
              <a:t>Ziele &amp; </a:t>
            </a:r>
            <a:r>
              <a:rPr lang="de-DE" sz="2000" dirty="0">
                <a:latin typeface="Arial"/>
                <a:cs typeface="Arial"/>
              </a:rPr>
              <a:t>Ausblick</a:t>
            </a:r>
          </a:p>
        </p:txBody>
      </p:sp>
      <p:pic>
        <p:nvPicPr>
          <p:cNvPr id="25" name="Grafik 24" descr="Datei:HTW Berlin logo.svg – Wikipedia">
            <a:extLst>
              <a:ext uri="{FF2B5EF4-FFF2-40B4-BE49-F238E27FC236}">
                <a16:creationId xmlns:a16="http://schemas.microsoft.com/office/drawing/2014/main" id="{8D99ACC5-E573-30C7-FC88-93277C86E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548CD230-AB98-2DBA-B808-14FCD428F489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2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ABD80F0-1244-D025-7962-CA94D868CFC1}"/>
              </a:ext>
            </a:extLst>
          </p:cNvPr>
          <p:cNvSpPr/>
          <p:nvPr/>
        </p:nvSpPr>
        <p:spPr>
          <a:xfrm>
            <a:off x="800043" y="4939566"/>
            <a:ext cx="523511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Arial"/>
                <a:cs typeface="Arial"/>
              </a:rPr>
              <a:t>6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F8F79A8-F533-8EEF-B879-2BA51A9D60C9}"/>
              </a:ext>
            </a:extLst>
          </p:cNvPr>
          <p:cNvSpPr/>
          <p:nvPr/>
        </p:nvSpPr>
        <p:spPr>
          <a:xfrm>
            <a:off x="1459070" y="4939566"/>
            <a:ext cx="10099997" cy="4304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>
              <a:latin typeface="Arial"/>
              <a:cs typeface="Arial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38909D0-14E6-DB74-B01F-7946ECC4E65E}"/>
              </a:ext>
            </a:extLst>
          </p:cNvPr>
          <p:cNvSpPr txBox="1"/>
          <p:nvPr/>
        </p:nvSpPr>
        <p:spPr>
          <a:xfrm>
            <a:off x="1618796" y="4968255"/>
            <a:ext cx="416482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Arial"/>
                <a:cs typeface="Arial"/>
              </a:rPr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897703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66A8B6E7-17CA-0B4A-AB03-4ECEAEF77C24}"/>
              </a:ext>
            </a:extLst>
          </p:cNvPr>
          <p:cNvSpPr/>
          <p:nvPr/>
        </p:nvSpPr>
        <p:spPr>
          <a:xfrm>
            <a:off x="6582654" y="2490907"/>
            <a:ext cx="5980739" cy="331053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F723625E-8C9C-0182-2C2D-A23672E19571}"/>
              </a:ext>
            </a:extLst>
          </p:cNvPr>
          <p:cNvSpPr/>
          <p:nvPr/>
        </p:nvSpPr>
        <p:spPr>
          <a:xfrm>
            <a:off x="-397010" y="2490908"/>
            <a:ext cx="5980739" cy="33105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8472970-4A11-16A9-A8EF-850CF50F3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789" y="3203847"/>
            <a:ext cx="4573281" cy="167323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  <a:ea typeface="+mn-lt"/>
                <a:cs typeface="+mn-lt"/>
              </a:rPr>
              <a:t>Möglichkeit zur Analyse und Verbesserung von Tricks</a:t>
            </a:r>
          </a:p>
          <a:p>
            <a:r>
              <a:rPr lang="de-DE" sz="2000" dirty="0">
                <a:solidFill>
                  <a:schemeClr val="bg1"/>
                </a:solidFill>
                <a:ea typeface="+mn-lt"/>
                <a:cs typeface="+mn-lt"/>
              </a:rPr>
              <a:t>Tragbares Motion-Device</a:t>
            </a:r>
            <a:r>
              <a:rPr lang="de-DE" sz="2000" dirty="0">
                <a:solidFill>
                  <a:schemeClr val="bg1"/>
                </a:solidFill>
              </a:rPr>
              <a:t> </a:t>
            </a:r>
          </a:p>
          <a:p>
            <a:endParaRPr lang="de-DE" sz="2000" i="1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de-DE" sz="2000" i="1" dirty="0"/>
          </a:p>
          <a:p>
            <a:endParaRPr lang="de-DE" sz="2000" i="1" dirty="0"/>
          </a:p>
          <a:p>
            <a:pPr marL="0" indent="0">
              <a:buNone/>
            </a:pPr>
            <a:endParaRPr lang="de-DE" sz="2000" i="1" dirty="0"/>
          </a:p>
          <a:p>
            <a:endParaRPr lang="de-DE" sz="2000" i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E468AD-10EB-E9DC-275F-12AFD934F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88" y="179427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/>
              <a:t>Projektthema</a:t>
            </a:r>
          </a:p>
        </p:txBody>
      </p:sp>
      <p:pic>
        <p:nvPicPr>
          <p:cNvPr id="8" name="Grafik 7" descr="Datei:HTW Berlin logo.svg – Wikipedia">
            <a:extLst>
              <a:ext uri="{FF2B5EF4-FFF2-40B4-BE49-F238E27FC236}">
                <a16:creationId xmlns:a16="http://schemas.microsoft.com/office/drawing/2014/main" id="{7AA52E86-0F14-AE2A-13EE-D26916569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16AD634-8098-173E-C105-8D059FF341D9}"/>
              </a:ext>
            </a:extLst>
          </p:cNvPr>
          <p:cNvSpPr txBox="1"/>
          <p:nvPr/>
        </p:nvSpPr>
        <p:spPr>
          <a:xfrm>
            <a:off x="7691077" y="2954976"/>
            <a:ext cx="4027714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>
              <a:buNone/>
            </a:pPr>
            <a:r>
              <a:rPr lang="de-DE" sz="2400">
                <a:solidFill>
                  <a:schemeClr val="bg1"/>
                </a:solidFill>
              </a:rPr>
              <a:t>Vorteile:</a:t>
            </a:r>
          </a:p>
          <a:p>
            <a:pPr marL="0" indent="0">
              <a:buNone/>
            </a:pPr>
            <a:endParaRPr lang="de-DE" sz="240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de-DE" sz="2000">
                <a:solidFill>
                  <a:schemeClr val="bg1"/>
                </a:solidFill>
                <a:ea typeface="+mn-lt"/>
                <a:cs typeface="+mn-lt"/>
              </a:rPr>
              <a:t>System zur automatischen Erkennung von </a:t>
            </a:r>
            <a:r>
              <a:rPr lang="de-DE" sz="2000" err="1">
                <a:solidFill>
                  <a:schemeClr val="bg1"/>
                </a:solidFill>
                <a:ea typeface="+mn-lt"/>
                <a:cs typeface="+mn-lt"/>
              </a:rPr>
              <a:t>Skateboardtricks</a:t>
            </a:r>
            <a:endParaRPr lang="de-DE" sz="2000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de-DE" sz="2000">
                <a:solidFill>
                  <a:schemeClr val="bg1"/>
                </a:solidFill>
                <a:ea typeface="+mn-lt"/>
                <a:cs typeface="+mn-lt"/>
              </a:rPr>
              <a:t>Keine</a:t>
            </a:r>
            <a:r>
              <a:rPr lang="de-DE" sz="2000">
                <a:solidFill>
                  <a:schemeClr val="bg1"/>
                </a:solidFill>
              </a:rPr>
              <a:t> manuelle Aktivierung</a:t>
            </a:r>
          </a:p>
          <a:p>
            <a:pPr marL="342900" indent="-342900">
              <a:buFont typeface="Arial"/>
              <a:buChar char="•"/>
            </a:pPr>
            <a:r>
              <a:rPr lang="de-DE" sz="2000">
                <a:solidFill>
                  <a:schemeClr val="bg1"/>
                </a:solidFill>
              </a:rPr>
              <a:t>Hilfe beim Erlernen bzw. Perfektionieren von Tricks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AF062F5-A448-CFDA-1ED5-B4C412D28A36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3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7F9B12C-7434-5CA6-D592-141400ACE0E9}"/>
              </a:ext>
            </a:extLst>
          </p:cNvPr>
          <p:cNvSpPr txBox="1"/>
          <p:nvPr/>
        </p:nvSpPr>
        <p:spPr>
          <a:xfrm>
            <a:off x="2593361" y="1184621"/>
            <a:ext cx="7351058" cy="10533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de-DE" sz="4000" b="1" err="1">
                <a:solidFill>
                  <a:schemeClr val="accent1"/>
                </a:solidFill>
              </a:rPr>
              <a:t>TrickTrack</a:t>
            </a:r>
            <a:endParaRPr lang="de-DE" sz="4000" err="1">
              <a:solidFill>
                <a:schemeClr val="accent1"/>
              </a:solidFill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de-DE" sz="2000" i="1"/>
              <a:t>Eine intelligente Skateboard Trick Analyse </a:t>
            </a:r>
          </a:p>
        </p:txBody>
      </p:sp>
      <p:pic>
        <p:nvPicPr>
          <p:cNvPr id="10" name="Grafik 9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3212E154-D29A-8E0E-C8B4-F91535EDE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574" y="2713103"/>
            <a:ext cx="471288" cy="496902"/>
          </a:xfrm>
          <a:prstGeom prst="rect">
            <a:avLst/>
          </a:prstGeom>
        </p:spPr>
      </p:pic>
      <p:pic>
        <p:nvPicPr>
          <p:cNvPr id="12" name="Grafik 11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16211FBD-8822-D727-0033-CC3EEE350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684" y="2578634"/>
            <a:ext cx="631372" cy="7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4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DC2CB-38DA-E3E3-AF2F-AC488A43E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7088B4-4A46-F8C7-AE28-2A31AD97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>
                <a:latin typeface="Aptos"/>
              </a:rPr>
              <a:t>Umsetzung</a:t>
            </a:r>
            <a:endParaRPr lang="de-DE" dirty="0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3222A369-A2B8-08DC-E2F6-777D1FA9C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9FB14A9-C2DF-2B3C-9336-C01F28DED97D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4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CCCED05-6340-2BA3-8077-B1758CFCA316}"/>
              </a:ext>
            </a:extLst>
          </p:cNvPr>
          <p:cNvSpPr txBox="1"/>
          <p:nvPr/>
        </p:nvSpPr>
        <p:spPr>
          <a:xfrm>
            <a:off x="840827" y="1530569"/>
            <a:ext cx="31531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Hardware: </a:t>
            </a:r>
          </a:p>
        </p:txBody>
      </p:sp>
      <p:pic>
        <p:nvPicPr>
          <p:cNvPr id="4" name="Grafik 3" descr="Ein Bild, das Person, Im Haus, Halten, Elektronik enthält.&#10;&#10;KI-generierte Inhalte können fehlerhaft sein.">
            <a:extLst>
              <a:ext uri="{FF2B5EF4-FFF2-40B4-BE49-F238E27FC236}">
                <a16:creationId xmlns:a16="http://schemas.microsoft.com/office/drawing/2014/main" id="{FCE990B0-9F31-3132-237F-7BAFE3E235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87" t="22833" r="5742" b="51407"/>
          <a:stretch/>
        </p:blipFill>
        <p:spPr>
          <a:xfrm>
            <a:off x="902161" y="3674793"/>
            <a:ext cx="2511163" cy="890966"/>
          </a:xfrm>
          <a:prstGeom prst="rect">
            <a:avLst/>
          </a:prstGeom>
        </p:spPr>
      </p:pic>
      <p:pic>
        <p:nvPicPr>
          <p:cNvPr id="7" name="Grafik 6" descr="Ein Bild, das Schuhwerk, Person, Gelände, Skateboard enthält.&#10;&#10;KI-generierte Inhalte können fehlerhaft sein.">
            <a:extLst>
              <a:ext uri="{FF2B5EF4-FFF2-40B4-BE49-F238E27FC236}">
                <a16:creationId xmlns:a16="http://schemas.microsoft.com/office/drawing/2014/main" id="{B8F3A674-8BAB-3094-4B68-310F3B6888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442" t="134" r="24324" b="2285"/>
          <a:stretch/>
        </p:blipFill>
        <p:spPr>
          <a:xfrm rot="16200000">
            <a:off x="2599058" y="347088"/>
            <a:ext cx="1524438" cy="492212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A465B5E-8DFA-DA87-ADCE-FC2C75FE4763}"/>
              </a:ext>
            </a:extLst>
          </p:cNvPr>
          <p:cNvSpPr txBox="1"/>
          <p:nvPr/>
        </p:nvSpPr>
        <p:spPr>
          <a:xfrm>
            <a:off x="6428046" y="1530568"/>
            <a:ext cx="31531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Software: </a:t>
            </a:r>
          </a:p>
        </p:txBody>
      </p:sp>
      <p:pic>
        <p:nvPicPr>
          <p:cNvPr id="10" name="Grafik 9" descr="Ein Bild, das Grafiken, Logo, Symbol, Schrift enthält.&#10;&#10;KI-generierte Inhalte können fehlerhaft sein.">
            <a:extLst>
              <a:ext uri="{FF2B5EF4-FFF2-40B4-BE49-F238E27FC236}">
                <a16:creationId xmlns:a16="http://schemas.microsoft.com/office/drawing/2014/main" id="{A0BBA524-3A9E-9831-685D-0B2C55DC38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6682" y="1909845"/>
            <a:ext cx="1351591" cy="133977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ABAB84C-5C2E-86D7-71E7-8559B3DC9CAE}"/>
              </a:ext>
            </a:extLst>
          </p:cNvPr>
          <p:cNvSpPr txBox="1"/>
          <p:nvPr/>
        </p:nvSpPr>
        <p:spPr>
          <a:xfrm>
            <a:off x="8443997" y="1530568"/>
            <a:ext cx="3153103" cy="36933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Modell: </a:t>
            </a:r>
          </a:p>
        </p:txBody>
      </p:sp>
      <p:pic>
        <p:nvPicPr>
          <p:cNvPr id="13" name="Grafik 12" descr="Datei:Arduino IDE logo.svg – Wikipedia">
            <a:extLst>
              <a:ext uri="{FF2B5EF4-FFF2-40B4-BE49-F238E27FC236}">
                <a16:creationId xmlns:a16="http://schemas.microsoft.com/office/drawing/2014/main" id="{9D607544-C80B-887E-4B63-EF23DB61E0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909" y="3593891"/>
            <a:ext cx="1467390" cy="1352371"/>
          </a:xfrm>
          <a:prstGeom prst="rect">
            <a:avLst/>
          </a:prstGeom>
        </p:spPr>
      </p:pic>
      <p:pic>
        <p:nvPicPr>
          <p:cNvPr id="16" name="Grafik 15" descr="Ein Bild, das Schrift, Logo, Symbol, Text enthält.&#10;&#10;KI-generierte Inhalte können fehlerhaft sein.">
            <a:extLst>
              <a:ext uri="{FF2B5EF4-FFF2-40B4-BE49-F238E27FC236}">
                <a16:creationId xmlns:a16="http://schemas.microsoft.com/office/drawing/2014/main" id="{CEC0D990-22CD-0381-B2DA-D2EA296386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2962" y="1897452"/>
            <a:ext cx="2939810" cy="1079020"/>
          </a:xfrm>
          <a:prstGeom prst="rect">
            <a:avLst/>
          </a:prstGeom>
        </p:spPr>
      </p:pic>
      <p:pic>
        <p:nvPicPr>
          <p:cNvPr id="17" name="Grafik 16" descr="Ein Bild, das Logo, Screenshot, Symbol, Schrift enthält.&#10;&#10;KI-generierte Inhalte können fehlerhaft sein.">
            <a:extLst>
              <a:ext uri="{FF2B5EF4-FFF2-40B4-BE49-F238E27FC236}">
                <a16:creationId xmlns:a16="http://schemas.microsoft.com/office/drawing/2014/main" id="{246938DC-6DE6-B320-58ED-A99B6E7959C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124" t="-274" r="-369" b="16355"/>
          <a:stretch/>
        </p:blipFill>
        <p:spPr>
          <a:xfrm>
            <a:off x="8437613" y="3552340"/>
            <a:ext cx="2943999" cy="874443"/>
          </a:xfrm>
          <a:prstGeom prst="rect">
            <a:avLst/>
          </a:prstGeom>
        </p:spPr>
      </p:pic>
      <p:pic>
        <p:nvPicPr>
          <p:cNvPr id="14" name="Grafik 13" descr="Ein Bild, das computer, Computer, Computerhardware, Im Haus enthält.&#10;&#10;KI-generierte Inhalte können fehlerhaft sein.">
            <a:extLst>
              <a:ext uri="{FF2B5EF4-FFF2-40B4-BE49-F238E27FC236}">
                <a16:creationId xmlns:a16="http://schemas.microsoft.com/office/drawing/2014/main" id="{3D582A86-735C-C072-8C30-7A7DACE90B5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1943" r="-2649" b="812"/>
          <a:stretch/>
        </p:blipFill>
        <p:spPr>
          <a:xfrm>
            <a:off x="3592886" y="3669263"/>
            <a:ext cx="2225435" cy="2766944"/>
          </a:xfrm>
          <a:prstGeom prst="rect">
            <a:avLst/>
          </a:prstGeom>
        </p:spPr>
      </p:pic>
      <p:pic>
        <p:nvPicPr>
          <p:cNvPr id="15" name="Grafik 14" descr="Ein Bild, das Kabel, Elektronik, lila, Elektrische Leitungen enthält.&#10;&#10;KI-generierte Inhalte können fehlerhaft sein.">
            <a:extLst>
              <a:ext uri="{FF2B5EF4-FFF2-40B4-BE49-F238E27FC236}">
                <a16:creationId xmlns:a16="http://schemas.microsoft.com/office/drawing/2014/main" id="{0CF756FA-38B2-A862-FC75-BB0673BCAC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4477" y="4660500"/>
            <a:ext cx="2491472" cy="1751474"/>
          </a:xfrm>
          <a:prstGeom prst="rect">
            <a:avLst/>
          </a:prstGeom>
        </p:spPr>
      </p:pic>
      <p:pic>
        <p:nvPicPr>
          <p:cNvPr id="6" name="Grafik 5" descr="Ein Bild, das Schrift, Text, Logo, Grafiken enthält.&#10;&#10;KI-generierte Inhalte können fehlerhaft sein.">
            <a:extLst>
              <a:ext uri="{FF2B5EF4-FFF2-40B4-BE49-F238E27FC236}">
                <a16:creationId xmlns:a16="http://schemas.microsoft.com/office/drawing/2014/main" id="{157B55D5-9E73-0A1E-C8A0-60A911AB6C4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45620" y="4835197"/>
            <a:ext cx="2920761" cy="882590"/>
          </a:xfrm>
          <a:prstGeom prst="rect">
            <a:avLst/>
          </a:prstGeom>
        </p:spPr>
      </p:pic>
      <p:pic>
        <p:nvPicPr>
          <p:cNvPr id="18" name="Grafik 17" descr="Edge Impulse · GitHub">
            <a:extLst>
              <a:ext uri="{FF2B5EF4-FFF2-40B4-BE49-F238E27FC236}">
                <a16:creationId xmlns:a16="http://schemas.microsoft.com/office/drawing/2014/main" id="{3AEE1D83-C31F-1ED0-AFAD-A119DFA8D7C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7450" t="22973" r="13301" b="25634"/>
          <a:stretch/>
        </p:blipFill>
        <p:spPr>
          <a:xfrm>
            <a:off x="6423803" y="5223293"/>
            <a:ext cx="1319361" cy="102463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401EFE82-1FA0-7913-2E90-6C5E68E107BD}"/>
              </a:ext>
            </a:extLst>
          </p:cNvPr>
          <p:cNvSpPr txBox="1"/>
          <p:nvPr/>
        </p:nvSpPr>
        <p:spPr>
          <a:xfrm>
            <a:off x="6095999" y="3229238"/>
            <a:ext cx="2169197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>
                <a:ea typeface="+mn-lt"/>
                <a:cs typeface="+mn-lt"/>
              </a:rPr>
              <a:t>Quelle: https://play.google.com/store/apps/details?id=no.nordicsemi.android.mcp&amp;hl=de&amp;pli=1</a:t>
            </a:r>
            <a:endParaRPr lang="de-DE" sz="70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22EC3C2-8844-7961-E684-AFD0C6B79696}"/>
              </a:ext>
            </a:extLst>
          </p:cNvPr>
          <p:cNvSpPr txBox="1"/>
          <p:nvPr/>
        </p:nvSpPr>
        <p:spPr>
          <a:xfrm>
            <a:off x="6141440" y="4919785"/>
            <a:ext cx="1935591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>
                <a:ea typeface="+mn-lt"/>
                <a:cs typeface="+mn-lt"/>
              </a:rPr>
              <a:t>Quelle: https://www.pngegg.com/en/search?q=arduino+Icon</a:t>
            </a:r>
            <a:endParaRPr lang="de-DE" sz="70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3AC1F46-3BA7-3A09-C226-03DD33EC1CC2}"/>
              </a:ext>
            </a:extLst>
          </p:cNvPr>
          <p:cNvSpPr txBox="1"/>
          <p:nvPr/>
        </p:nvSpPr>
        <p:spPr>
          <a:xfrm>
            <a:off x="6096000" y="6245755"/>
            <a:ext cx="2158072" cy="2000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>
                <a:ea typeface="+mn-lt"/>
                <a:cs typeface="+mn-lt"/>
              </a:rPr>
              <a:t>Quelle: https://github.com/edgeimpulse</a:t>
            </a:r>
            <a:endParaRPr lang="de-DE" sz="70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F6FA46A-05FC-C887-2CD0-F3F55B685F82}"/>
              </a:ext>
            </a:extLst>
          </p:cNvPr>
          <p:cNvSpPr txBox="1"/>
          <p:nvPr/>
        </p:nvSpPr>
        <p:spPr>
          <a:xfrm>
            <a:off x="8471097" y="5692488"/>
            <a:ext cx="3248233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/>
              <a:t>Quelle: </a:t>
            </a:r>
            <a:r>
              <a:rPr lang="de-DE" sz="700">
                <a:ea typeface="+mn-lt"/>
                <a:cs typeface="+mn-lt"/>
              </a:rPr>
              <a:t>https://studio.edgeimpulse.com/public/651414/live/acquisition/training?page=1</a:t>
            </a:r>
            <a:endParaRPr lang="de-DE" sz="70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E26E499D-1AAA-7281-1D2B-ABF5C3BD2C8F}"/>
              </a:ext>
            </a:extLst>
          </p:cNvPr>
          <p:cNvSpPr txBox="1"/>
          <p:nvPr/>
        </p:nvSpPr>
        <p:spPr>
          <a:xfrm>
            <a:off x="8447800" y="3046531"/>
            <a:ext cx="2892262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>
                <a:ea typeface="+mn-lt"/>
                <a:cs typeface="+mn-lt"/>
              </a:rPr>
              <a:t>Quelle: https://studio.edgeimpulse.com/public/651414/live/impulse/1/create-impulse</a:t>
            </a:r>
            <a:endParaRPr lang="de-DE" sz="70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BFD05D4-F6E7-EB28-874A-6E5FE0A5099B}"/>
              </a:ext>
            </a:extLst>
          </p:cNvPr>
          <p:cNvSpPr txBox="1"/>
          <p:nvPr/>
        </p:nvSpPr>
        <p:spPr>
          <a:xfrm>
            <a:off x="8437621" y="4433474"/>
            <a:ext cx="2892262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700">
                <a:ea typeface="+mn-lt"/>
                <a:cs typeface="+mn-lt"/>
              </a:rPr>
              <a:t>Quelle: https://studio.edgeimpulse.com/public/651414/live/impulse/1/create-impulse</a:t>
            </a:r>
            <a:endParaRPr lang="de-DE" sz="700"/>
          </a:p>
        </p:txBody>
      </p:sp>
    </p:spTree>
    <p:extLst>
      <p:ext uri="{BB962C8B-B14F-4D97-AF65-F5344CB8AC3E}">
        <p14:creationId xmlns:p14="http://schemas.microsoft.com/office/powerpoint/2010/main" val="309735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A956F-C2B3-A9FB-48FC-9D347E442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2D626D-1919-2DE4-065E-90DCA3689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>
                <a:latin typeface="Aptos"/>
              </a:rPr>
              <a:t>Herausforderungen</a:t>
            </a:r>
            <a:endParaRPr lang="de-DE" sz="36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84DCD-0868-1E09-3966-8D1A0ED57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705"/>
            <a:ext cx="10515600" cy="4763799"/>
          </a:xfrm>
        </p:spPr>
        <p:txBody>
          <a:bodyPr>
            <a:normAutofit/>
          </a:bodyPr>
          <a:lstStyle/>
          <a:p>
            <a:pPr algn="l">
              <a:buNone/>
            </a:pPr>
            <a:r>
              <a:rPr lang="de-DE" sz="3400" b="0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de-DE" dirty="0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C181828F-A54B-E8BE-A0DE-ECB86410A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9B4B9C3-8755-0FB5-70F9-9CF65A79E59A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5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A87473A-5CAB-F032-4168-815484B8B071}"/>
              </a:ext>
            </a:extLst>
          </p:cNvPr>
          <p:cNvSpPr txBox="1"/>
          <p:nvPr/>
        </p:nvSpPr>
        <p:spPr>
          <a:xfrm>
            <a:off x="840828" y="1931276"/>
            <a:ext cx="633248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/>
              <a:t>Allgemeine Herausforderungen: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Wiederholte Defekte am Arduino (Ladebuchse)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Instabilität der Verbindung in Edge Impulse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Anschluss der Hardware an Apple-Geräte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Mehrere Downloads erforderlich (Edge Impulse CLI)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Teils hoher Zeitbedarf für Upload des Codes auf Arduino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Übertragung des Modells auf den Arduino</a:t>
            </a:r>
          </a:p>
          <a:p>
            <a:endParaRPr lang="de-DE" dirty="0"/>
          </a:p>
          <a:p>
            <a:r>
              <a:rPr lang="de-DE" b="1" dirty="0"/>
              <a:t>Beim Aufsetzen der BLE-Verbindung: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Übertragen der Sensordaten ohne PC-Verbindung 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Arduino in </a:t>
            </a:r>
            <a:r>
              <a:rPr lang="de-DE" dirty="0" err="1"/>
              <a:t>ArduinoIDE</a:t>
            </a:r>
            <a:r>
              <a:rPr lang="de-DE" dirty="0"/>
              <a:t> geöffnet (Anpassung des Codes) 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Darstellung der Messwerte als </a:t>
            </a:r>
            <a:r>
              <a:rPr lang="de-DE" dirty="0" err="1"/>
              <a:t>Float</a:t>
            </a:r>
            <a:r>
              <a:rPr lang="de-DE" dirty="0"/>
              <a:t> (statt Hexadezimal)</a:t>
            </a:r>
          </a:p>
          <a:p>
            <a:pPr marL="285750" indent="-285750">
              <a:buFont typeface="Calibri"/>
              <a:buChar char="-"/>
            </a:pPr>
            <a:r>
              <a:rPr lang="de-DE" dirty="0"/>
              <a:t>Kompatibilität verschiedener Powerbanks (Stromstärke/Spannung)</a:t>
            </a:r>
          </a:p>
        </p:txBody>
      </p:sp>
      <p:pic>
        <p:nvPicPr>
          <p:cNvPr id="6" name="Grafik 5" descr="Ein Bild, das Person, Text, Kleidung, Blau enthält.&#10;&#10;KI-generierte Inhalte können fehlerhaft sein.">
            <a:extLst>
              <a:ext uri="{FF2B5EF4-FFF2-40B4-BE49-F238E27FC236}">
                <a16:creationId xmlns:a16="http://schemas.microsoft.com/office/drawing/2014/main" id="{E9EFD992-F64E-E969-33E8-376BDEAB71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887" t="24309" r="13548" b="33233"/>
          <a:stretch/>
        </p:blipFill>
        <p:spPr>
          <a:xfrm>
            <a:off x="8906731" y="528173"/>
            <a:ext cx="2497942" cy="2911784"/>
          </a:xfrm>
          <a:prstGeom prst="rect">
            <a:avLst/>
          </a:prstGeom>
        </p:spPr>
      </p:pic>
      <p:pic>
        <p:nvPicPr>
          <p:cNvPr id="8" name="Grafik 7" descr="Datei:Apple logo black.svg – Wikipedia">
            <a:extLst>
              <a:ext uri="{FF2B5EF4-FFF2-40B4-BE49-F238E27FC236}">
                <a16:creationId xmlns:a16="http://schemas.microsoft.com/office/drawing/2014/main" id="{F1B77DEE-C79B-2E41-2A6B-91FBCB9E8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7071" y="4033694"/>
            <a:ext cx="1363334" cy="162410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E750EE8-43A5-3DB2-A2F1-5A3E75B6DEE7}"/>
              </a:ext>
            </a:extLst>
          </p:cNvPr>
          <p:cNvSpPr txBox="1"/>
          <p:nvPr/>
        </p:nvSpPr>
        <p:spPr>
          <a:xfrm>
            <a:off x="9310861" y="5712638"/>
            <a:ext cx="31036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800" err="1"/>
              <a:t>Quelle:</a:t>
            </a:r>
            <a:r>
              <a:rPr lang="de-DE" sz="800" err="1">
                <a:ea typeface="+mn-lt"/>
                <a:cs typeface="+mn-lt"/>
              </a:rPr>
              <a:t>https</a:t>
            </a:r>
            <a:r>
              <a:rPr lang="de-DE" sz="800">
                <a:ea typeface="+mn-lt"/>
                <a:cs typeface="+mn-lt"/>
              </a:rPr>
              <a:t>://support.apple.com/de-de/</a:t>
            </a:r>
            <a:r>
              <a:rPr lang="de-DE" sz="800" err="1">
                <a:ea typeface="+mn-lt"/>
                <a:cs typeface="+mn-lt"/>
              </a:rPr>
              <a:t>guide</a:t>
            </a:r>
            <a:r>
              <a:rPr lang="de-DE" sz="800">
                <a:ea typeface="+mn-lt"/>
                <a:cs typeface="+mn-lt"/>
              </a:rPr>
              <a:t>/</a:t>
            </a:r>
            <a:r>
              <a:rPr lang="de-DE" sz="800" err="1">
                <a:ea typeface="+mn-lt"/>
                <a:cs typeface="+mn-lt"/>
              </a:rPr>
              <a:t>certifications</a:t>
            </a:r>
            <a:r>
              <a:rPr lang="de-DE" sz="800">
                <a:ea typeface="+mn-lt"/>
                <a:cs typeface="+mn-lt"/>
              </a:rPr>
              <a:t>/</a:t>
            </a:r>
            <a:r>
              <a:rPr lang="de-DE" sz="800" err="1">
                <a:ea typeface="+mn-lt"/>
                <a:cs typeface="+mn-lt"/>
              </a:rPr>
              <a:t>welcome</a:t>
            </a:r>
            <a:r>
              <a:rPr lang="de-DE" sz="800">
                <a:ea typeface="+mn-lt"/>
                <a:cs typeface="+mn-lt"/>
              </a:rPr>
              <a:t>/web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BF68703-6DF5-0CE6-4211-B620F2D24D39}"/>
              </a:ext>
            </a:extLst>
          </p:cNvPr>
          <p:cNvSpPr txBox="1"/>
          <p:nvPr/>
        </p:nvSpPr>
        <p:spPr>
          <a:xfrm>
            <a:off x="8836323" y="3487947"/>
            <a:ext cx="410904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/>
              <a:t>Defekter</a:t>
            </a:r>
            <a:r>
              <a:rPr lang="en-US" sz="1600"/>
              <a:t> </a:t>
            </a:r>
            <a:r>
              <a:rPr lang="en-US" sz="1600" err="1"/>
              <a:t>Ladeport</a:t>
            </a:r>
            <a:r>
              <a:rPr lang="en-US" sz="1600"/>
              <a:t> am Arduino</a:t>
            </a:r>
            <a:endParaRPr lang="de-DE" sz="1600"/>
          </a:p>
        </p:txBody>
      </p:sp>
    </p:spTree>
    <p:extLst>
      <p:ext uri="{BB962C8B-B14F-4D97-AF65-F5344CB8AC3E}">
        <p14:creationId xmlns:p14="http://schemas.microsoft.com/office/powerpoint/2010/main" val="82244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CBD7B-64C0-CC00-4380-970FF14E8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7150EC-8CD6-6D44-FFCC-6128C5CEA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634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>
                <a:latin typeface="Aptos"/>
              </a:rPr>
              <a:t>Projektergebnisse</a:t>
            </a:r>
            <a:endParaRPr lang="de-DE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1A28B023-5DB6-832E-D664-8038DF8A4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C20A5247-7F12-2793-4D20-373DEB812B1C}"/>
              </a:ext>
            </a:extLst>
          </p:cNvPr>
          <p:cNvSpPr txBox="1">
            <a:spLocks/>
          </p:cNvSpPr>
          <p:nvPr/>
        </p:nvSpPr>
        <p:spPr>
          <a:xfrm>
            <a:off x="838200" y="1696077"/>
            <a:ext cx="5814201" cy="4538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3100" b="1">
                <a:solidFill>
                  <a:schemeClr val="accent1"/>
                </a:solidFill>
              </a:rPr>
              <a:t>Modell zur Trick-Klassifizierung</a:t>
            </a:r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Aufzeichnung von Datensätzen zu fünf Skateboard-Tricks in Edge Impulse: </a:t>
            </a:r>
            <a:br>
              <a:rPr lang="de-DE" sz="2400">
                <a:ea typeface="+mn-lt"/>
                <a:cs typeface="+mn-lt"/>
              </a:rPr>
            </a:b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360 Trainingsdaten,</a:t>
            </a:r>
            <a:br>
              <a:rPr lang="de-DE" sz="2400">
                <a:ea typeface="+mn-lt"/>
                <a:cs typeface="+mn-lt"/>
              </a:rPr>
            </a:b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95 Testdaten</a:t>
            </a:r>
            <a:endParaRPr lang="de-DE" sz="2400"/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Erstellung eines Modells zur Trickerkennung in Edge Impulse:</a:t>
            </a:r>
            <a:br>
              <a:rPr lang="de-DE" sz="2400">
                <a:ea typeface="+mn-lt"/>
                <a:cs typeface="+mn-lt"/>
              </a:rPr>
            </a:b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Processing Block: </a:t>
            </a:r>
            <a:r>
              <a:rPr lang="de-DE" sz="2400" err="1">
                <a:solidFill>
                  <a:srgbClr val="000000"/>
                </a:solidFill>
                <a:ea typeface="+mn-lt"/>
                <a:cs typeface="+mn-lt"/>
              </a:rPr>
              <a:t>Spectral</a:t>
            </a: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 Analysis, Learning Block: Classification</a:t>
            </a:r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Testen des Modells, Live-Klassifizierung,  Genauigkeit der Trickerkennung: 99,3%</a:t>
            </a:r>
            <a:endParaRPr lang="de-DE" sz="240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D73CAF2-8980-83C3-D109-C25516ABB0D8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6</a:t>
            </a:r>
          </a:p>
        </p:txBody>
      </p:sp>
      <p:pic>
        <p:nvPicPr>
          <p:cNvPr id="4" name="Grafik 3" descr="Ein Bild, das Text, Screenshot, Zahl, Schrift enthält.&#10;&#10;KI-generierte Inhalte können fehlerhaft sein.">
            <a:extLst>
              <a:ext uri="{FF2B5EF4-FFF2-40B4-BE49-F238E27FC236}">
                <a16:creationId xmlns:a16="http://schemas.microsoft.com/office/drawing/2014/main" id="{CE5C3C6C-9F16-D921-B11A-38579CE56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991" y="2825489"/>
            <a:ext cx="4645470" cy="3187499"/>
          </a:xfrm>
          <a:prstGeom prst="rect">
            <a:avLst/>
          </a:prstGeom>
        </p:spPr>
      </p:pic>
      <p:pic>
        <p:nvPicPr>
          <p:cNvPr id="7" name="Grafik 6" descr="Ein Bild, das Text, Screenshot, Karte enthält.&#10;&#10;KI-generierte Inhalte können fehlerhaft sein.">
            <a:extLst>
              <a:ext uri="{FF2B5EF4-FFF2-40B4-BE49-F238E27FC236}">
                <a16:creationId xmlns:a16="http://schemas.microsoft.com/office/drawing/2014/main" id="{3A5FAAEB-9E9B-958E-2D41-74AD09FCE6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0582" b="633"/>
          <a:stretch/>
        </p:blipFill>
        <p:spPr>
          <a:xfrm>
            <a:off x="6801299" y="427042"/>
            <a:ext cx="5102921" cy="203636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E105CBE-E2E1-51DF-3C44-994CDD628927}"/>
              </a:ext>
            </a:extLst>
          </p:cNvPr>
          <p:cNvSpPr txBox="1"/>
          <p:nvPr/>
        </p:nvSpPr>
        <p:spPr>
          <a:xfrm>
            <a:off x="7019298" y="5936169"/>
            <a:ext cx="4983591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800"/>
              <a:t>Quelle: </a:t>
            </a:r>
            <a:r>
              <a:rPr lang="de-DE" sz="800">
                <a:ea typeface="+mn-lt"/>
                <a:cs typeface="+mn-lt"/>
              </a:rPr>
              <a:t>https://studio.edgeimpulse.com/public/651414/live/impulse/1/validation</a:t>
            </a:r>
            <a:endParaRPr lang="de-DE" sz="80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D941694-0B05-E1F2-BF40-9CE234C5DBBA}"/>
              </a:ext>
            </a:extLst>
          </p:cNvPr>
          <p:cNvSpPr txBox="1"/>
          <p:nvPr/>
        </p:nvSpPr>
        <p:spPr>
          <a:xfrm>
            <a:off x="6803637" y="2456847"/>
            <a:ext cx="4983591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800"/>
              <a:t>Quelle: </a:t>
            </a:r>
            <a:r>
              <a:rPr lang="de-DE" sz="800">
                <a:ea typeface="+mn-lt"/>
                <a:cs typeface="+mn-lt"/>
              </a:rPr>
              <a:t>https://studio.edgeimpulse.com/studio/651414/data-explorer</a:t>
            </a:r>
            <a:endParaRPr lang="de-DE" sz="800"/>
          </a:p>
        </p:txBody>
      </p:sp>
    </p:spTree>
    <p:extLst>
      <p:ext uri="{BB962C8B-B14F-4D97-AF65-F5344CB8AC3E}">
        <p14:creationId xmlns:p14="http://schemas.microsoft.com/office/powerpoint/2010/main" val="2897847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45911-EAA5-CD33-78EE-7F7FA5C89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9D01C-F1D7-A9D0-2687-131A092FE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>
                <a:latin typeface="Aptos"/>
              </a:rPr>
              <a:t>Projektergebnisse</a:t>
            </a:r>
            <a:endParaRPr lang="de-DE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5D172D21-461E-4DAB-4719-9CF6E27E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407F9F6-E7D0-EF35-7DA9-3F55A70FCE33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7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944832C6-D7AA-BF26-7CAD-1B7F988234EB}"/>
              </a:ext>
            </a:extLst>
          </p:cNvPr>
          <p:cNvSpPr txBox="1">
            <a:spLocks/>
          </p:cNvSpPr>
          <p:nvPr/>
        </p:nvSpPr>
        <p:spPr>
          <a:xfrm>
            <a:off x="852579" y="1696077"/>
            <a:ext cx="5526656" cy="40350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3200" b="1">
                <a:solidFill>
                  <a:schemeClr val="accent1"/>
                </a:solidFill>
              </a:rPr>
              <a:t>BLE-Anbindung und Live Klassifizierung</a:t>
            </a:r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Live Klassifizierung der Tricks am Smartphone via </a:t>
            </a:r>
            <a:r>
              <a:rPr lang="de-DE" sz="2400" err="1">
                <a:solidFill>
                  <a:srgbClr val="000000"/>
                </a:solidFill>
                <a:ea typeface="+mn-lt"/>
                <a:cs typeface="+mn-lt"/>
              </a:rPr>
              <a:t>nRF</a:t>
            </a: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 Connect (BLE) </a:t>
            </a:r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Live Klassifizierung der Tricks in Windows PowerShell </a:t>
            </a:r>
            <a:endParaRPr lang="de-DE"/>
          </a:p>
          <a:p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Live-Übertragung der Sensordaten (</a:t>
            </a:r>
            <a:r>
              <a:rPr lang="de-DE" sz="2400" err="1">
                <a:solidFill>
                  <a:srgbClr val="000000"/>
                </a:solidFill>
                <a:ea typeface="+mn-lt"/>
                <a:cs typeface="+mn-lt"/>
              </a:rPr>
              <a:t>Accelerometer</a:t>
            </a: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 und </a:t>
            </a:r>
            <a:r>
              <a:rPr lang="de-DE" sz="2400" err="1">
                <a:solidFill>
                  <a:srgbClr val="000000"/>
                </a:solidFill>
                <a:ea typeface="+mn-lt"/>
                <a:cs typeface="+mn-lt"/>
              </a:rPr>
              <a:t>Gyroscope</a:t>
            </a: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) ans Smartphone via </a:t>
            </a:r>
            <a:r>
              <a:rPr lang="de-DE" sz="2400" err="1">
                <a:solidFill>
                  <a:srgbClr val="000000"/>
                </a:solidFill>
                <a:ea typeface="+mn-lt"/>
                <a:cs typeface="+mn-lt"/>
              </a:rPr>
              <a:t>nRF</a:t>
            </a:r>
            <a:r>
              <a:rPr lang="de-DE" sz="2400">
                <a:solidFill>
                  <a:srgbClr val="000000"/>
                </a:solidFill>
                <a:ea typeface="+mn-lt"/>
                <a:cs typeface="+mn-lt"/>
              </a:rPr>
              <a:t> Connect (BLE) </a:t>
            </a:r>
            <a:endParaRPr lang="de-DE" sz="2400">
              <a:solidFill>
                <a:srgbClr val="000000"/>
              </a:solidFill>
            </a:endParaRPr>
          </a:p>
          <a:p>
            <a:endParaRPr lang="de-DE" sz="4000"/>
          </a:p>
          <a:p>
            <a:pPr marL="285750" indent="-285750"/>
            <a:endParaRPr lang="de-DE" sz="2400"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D73EF8FB-8159-4EA2-575A-AD3BE282EB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441" r="472" b="28571"/>
          <a:stretch/>
        </p:blipFill>
        <p:spPr>
          <a:xfrm>
            <a:off x="7228306" y="3324170"/>
            <a:ext cx="3888934" cy="2186721"/>
          </a:xfrm>
          <a:prstGeom prst="rect">
            <a:avLst/>
          </a:prstGeom>
        </p:spPr>
      </p:pic>
      <p:pic>
        <p:nvPicPr>
          <p:cNvPr id="4" name="Grafik 3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810CBD61-1C5F-D4E0-2002-A59B2427D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373" y="461691"/>
            <a:ext cx="3884764" cy="193770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94F7C92-27E9-E945-5189-F1900532D5A4}"/>
              </a:ext>
            </a:extLst>
          </p:cNvPr>
          <p:cNvSpPr txBox="1"/>
          <p:nvPr/>
        </p:nvSpPr>
        <p:spPr>
          <a:xfrm>
            <a:off x="7226060" y="2409645"/>
            <a:ext cx="410904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Live-</a:t>
            </a:r>
            <a:r>
              <a:rPr lang="en-US" err="1"/>
              <a:t>Klassifizierung</a:t>
            </a:r>
            <a:r>
              <a:rPr lang="en-US"/>
              <a:t> der Tricks in </a:t>
            </a:r>
            <a:r>
              <a:rPr lang="en-US" err="1"/>
              <a:t>nRF</a:t>
            </a:r>
            <a:r>
              <a:rPr lang="en-US"/>
              <a:t> Connect</a:t>
            </a:r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2BF72AA-0962-0FEF-B4F0-FBB3E3EFDE15}"/>
              </a:ext>
            </a:extLst>
          </p:cNvPr>
          <p:cNvSpPr txBox="1"/>
          <p:nvPr/>
        </p:nvSpPr>
        <p:spPr>
          <a:xfrm>
            <a:off x="7226059" y="5515154"/>
            <a:ext cx="410904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Live-</a:t>
            </a:r>
            <a:r>
              <a:rPr lang="en-US" err="1"/>
              <a:t>Klassifizierung</a:t>
            </a:r>
            <a:r>
              <a:rPr lang="en-US"/>
              <a:t> der Tricks in Windows PowerShell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969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7272A-5855-69E1-E756-97866D055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37801C3-3034-16A8-16C5-B80BC6149AD8}"/>
              </a:ext>
            </a:extLst>
          </p:cNvPr>
          <p:cNvSpPr/>
          <p:nvPr/>
        </p:nvSpPr>
        <p:spPr>
          <a:xfrm>
            <a:off x="2771197" y="513075"/>
            <a:ext cx="6143627" cy="5831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0E36CD6-4545-CDA9-C446-EF29120F7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330" y="2818398"/>
            <a:ext cx="2562225" cy="1325563"/>
          </a:xfrm>
        </p:spPr>
        <p:txBody>
          <a:bodyPr>
            <a:norm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Live</a:t>
            </a:r>
            <a:r>
              <a:rPr lang="de-DE" sz="3600" b="1" dirty="0"/>
              <a:t> </a:t>
            </a:r>
            <a:r>
              <a:rPr lang="de-DE" sz="3600" b="1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E4350C-6B16-F9E4-2E60-40530A234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705"/>
            <a:ext cx="10515600" cy="4763799"/>
          </a:xfrm>
        </p:spPr>
        <p:txBody>
          <a:bodyPr>
            <a:normAutofit/>
          </a:bodyPr>
          <a:lstStyle/>
          <a:p>
            <a:pPr algn="l">
              <a:buNone/>
            </a:pPr>
            <a:r>
              <a:rPr lang="de-DE" sz="3400" b="0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de-DE" dirty="0"/>
          </a:p>
        </p:txBody>
      </p:sp>
      <p:pic>
        <p:nvPicPr>
          <p:cNvPr id="5" name="Grafik 4" descr="Datei:HTW Berlin logo.svg – Wikipedia">
            <a:extLst>
              <a:ext uri="{FF2B5EF4-FFF2-40B4-BE49-F238E27FC236}">
                <a16:creationId xmlns:a16="http://schemas.microsoft.com/office/drawing/2014/main" id="{1080D96A-B11F-8848-D38C-5A95CA6E8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140" y="5970136"/>
            <a:ext cx="1564257" cy="86995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2A6DFF9-EB38-ED9B-522C-40AAACCB3A0E}"/>
              </a:ext>
            </a:extLst>
          </p:cNvPr>
          <p:cNvSpPr txBox="1"/>
          <p:nvPr/>
        </p:nvSpPr>
        <p:spPr>
          <a:xfrm>
            <a:off x="115259" y="6448185"/>
            <a:ext cx="11269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8</a:t>
            </a:r>
          </a:p>
        </p:txBody>
      </p:sp>
      <p:pic>
        <p:nvPicPr>
          <p:cNvPr id="6" name="Grafik 5" descr="Ein Bild, das Clipart, Kunst, Design enthält.&#10;&#10;KI-generierte Inhalte können fehlerhaft sein.">
            <a:extLst>
              <a:ext uri="{FF2B5EF4-FFF2-40B4-BE49-F238E27FC236}">
                <a16:creationId xmlns:a16="http://schemas.microsoft.com/office/drawing/2014/main" id="{7DC84D8E-D2B4-5817-7897-5053524D1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7" y="756677"/>
            <a:ext cx="2388053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00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1020</Words>
  <Application>Microsoft Macintosh PowerPoint</Application>
  <PresentationFormat>Breitbild</PresentationFormat>
  <Paragraphs>205</Paragraphs>
  <Slides>18</Slides>
  <Notes>5</Notes>
  <HiddenSlides>7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Segoe UI</vt:lpstr>
      <vt:lpstr>Wingdings</vt:lpstr>
      <vt:lpstr>Office</vt:lpstr>
      <vt:lpstr>Für Skateboarder, Profis, Coaches &amp; Trainer</vt:lpstr>
      <vt:lpstr>PowerPoint-Präsentation</vt:lpstr>
      <vt:lpstr>Agenda</vt:lpstr>
      <vt:lpstr>Projektthema</vt:lpstr>
      <vt:lpstr>Umsetzung</vt:lpstr>
      <vt:lpstr>Herausforderungen</vt:lpstr>
      <vt:lpstr>Projektergebnisse</vt:lpstr>
      <vt:lpstr>Projektergebnisse</vt:lpstr>
      <vt:lpstr>Live Demo</vt:lpstr>
      <vt:lpstr>Ziele &amp; Ausblick</vt:lpstr>
      <vt:lpstr>Fazit</vt:lpstr>
      <vt:lpstr>Scope</vt:lpstr>
      <vt:lpstr>Approach</vt:lpstr>
      <vt:lpstr>Konzepte</vt:lpstr>
      <vt:lpstr>Zeitplan</vt:lpstr>
      <vt:lpstr>Prozessdiagramm</vt:lpstr>
      <vt:lpstr>Test Videos</vt:lpstr>
      <vt:lpstr>Vielen Dank.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Henrike Pflüger</dc:creator>
  <cp:lastModifiedBy>Henrike Pflüger</cp:lastModifiedBy>
  <cp:revision>3</cp:revision>
  <cp:lastPrinted>2025-03-26T13:03:28Z</cp:lastPrinted>
  <dcterms:created xsi:type="dcterms:W3CDTF">2025-03-17T20:12:58Z</dcterms:created>
  <dcterms:modified xsi:type="dcterms:W3CDTF">2025-03-27T15:18:40Z</dcterms:modified>
</cp:coreProperties>
</file>

<file path=docProps/thumbnail.jpeg>
</file>